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  <p:sldMasterId id="2147483808" r:id="rId2"/>
  </p:sldMasterIdLst>
  <p:notesMasterIdLst>
    <p:notesMasterId r:id="rId47"/>
  </p:notesMasterIdLst>
  <p:handoutMasterIdLst>
    <p:handoutMasterId r:id="rId48"/>
  </p:handoutMasterIdLst>
  <p:sldIdLst>
    <p:sldId id="327" r:id="rId3"/>
    <p:sldId id="364" r:id="rId4"/>
    <p:sldId id="329" r:id="rId5"/>
    <p:sldId id="365" r:id="rId6"/>
    <p:sldId id="366" r:id="rId7"/>
    <p:sldId id="328" r:id="rId8"/>
    <p:sldId id="259" r:id="rId9"/>
    <p:sldId id="287" r:id="rId10"/>
    <p:sldId id="330" r:id="rId11"/>
    <p:sldId id="331" r:id="rId12"/>
    <p:sldId id="332" r:id="rId13"/>
    <p:sldId id="333" r:id="rId14"/>
    <p:sldId id="311" r:id="rId15"/>
    <p:sldId id="336" r:id="rId16"/>
    <p:sldId id="334" r:id="rId17"/>
    <p:sldId id="351" r:id="rId18"/>
    <p:sldId id="335" r:id="rId19"/>
    <p:sldId id="337" r:id="rId20"/>
    <p:sldId id="338" r:id="rId21"/>
    <p:sldId id="339" r:id="rId22"/>
    <p:sldId id="344" r:id="rId23"/>
    <p:sldId id="340" r:id="rId24"/>
    <p:sldId id="341" r:id="rId25"/>
    <p:sldId id="345" r:id="rId26"/>
    <p:sldId id="346" r:id="rId27"/>
    <p:sldId id="347" r:id="rId28"/>
    <p:sldId id="348" r:id="rId29"/>
    <p:sldId id="349" r:id="rId30"/>
    <p:sldId id="350" r:id="rId31"/>
    <p:sldId id="367" r:id="rId32"/>
    <p:sldId id="368" r:id="rId33"/>
    <p:sldId id="352" r:id="rId34"/>
    <p:sldId id="369" r:id="rId35"/>
    <p:sldId id="353" r:id="rId36"/>
    <p:sldId id="354" r:id="rId37"/>
    <p:sldId id="355" r:id="rId38"/>
    <p:sldId id="356" r:id="rId39"/>
    <p:sldId id="357" r:id="rId40"/>
    <p:sldId id="358" r:id="rId41"/>
    <p:sldId id="360" r:id="rId42"/>
    <p:sldId id="361" r:id="rId43"/>
    <p:sldId id="362" r:id="rId44"/>
    <p:sldId id="370" r:id="rId45"/>
    <p:sldId id="363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3" autoAdjust="0"/>
    <p:restoredTop sz="94737" autoAdjust="0"/>
  </p:normalViewPr>
  <p:slideViewPr>
    <p:cSldViewPr>
      <p:cViewPr varScale="1">
        <p:scale>
          <a:sx n="91" d="100"/>
          <a:sy n="91" d="100"/>
        </p:scale>
        <p:origin x="-109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3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rhel.IRISA\Mes%20documents\Mes%20doc\RESULTATS\MONTE_CARLO\parallel\tab_res_grid500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speed-up</a:t>
            </a:r>
          </a:p>
        </c:rich>
      </c:tx>
      <c:layout>
        <c:manualLayout>
          <c:xMode val="edge"/>
          <c:yMode val="edge"/>
          <c:x val="0.42158859470468529"/>
          <c:y val="3.832752613240417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9246435845214005E-2"/>
          <c:y val="0.22996515679442558"/>
          <c:w val="0.71894093686354554"/>
          <c:h val="0.61324041811846852"/>
        </c:manualLayout>
      </c:layout>
      <c:lineChart>
        <c:grouping val="standard"/>
        <c:ser>
          <c:idx val="0"/>
          <c:order val="0"/>
          <c:tx>
            <c:v>24 sim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val>
            <c:numRef>
              <c:f>tab_res!$F$2:$F$7</c:f>
              <c:numCache>
                <c:formatCode>General</c:formatCode>
                <c:ptCount val="6"/>
                <c:pt idx="0">
                  <c:v>1</c:v>
                </c:pt>
                <c:pt idx="1">
                  <c:v>1.9033352069566527</c:v>
                </c:pt>
                <c:pt idx="2">
                  <c:v>2.7476339188304633</c:v>
                </c:pt>
                <c:pt idx="3">
                  <c:v>3.7148138246383877</c:v>
                </c:pt>
                <c:pt idx="4">
                  <c:v>4.9340867904197481</c:v>
                </c:pt>
                <c:pt idx="5">
                  <c:v>6.183356862263687</c:v>
                </c:pt>
              </c:numCache>
            </c:numRef>
          </c:val>
        </c:ser>
        <c:ser>
          <c:idx val="1"/>
          <c:order val="1"/>
          <c:tx>
            <c:v>50 sim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val>
            <c:numRef>
              <c:f>tab_res!$F$8:$F$13</c:f>
              <c:numCache>
                <c:formatCode>General</c:formatCode>
                <c:ptCount val="6"/>
                <c:pt idx="0">
                  <c:v>1</c:v>
                </c:pt>
                <c:pt idx="1">
                  <c:v>1.8508307086354574</c:v>
                </c:pt>
                <c:pt idx="2">
                  <c:v>2.8721826566251907</c:v>
                </c:pt>
                <c:pt idx="3">
                  <c:v>3.5462933717409366</c:v>
                </c:pt>
                <c:pt idx="4">
                  <c:v>4.7141169686892823</c:v>
                </c:pt>
                <c:pt idx="5">
                  <c:v>5.1332760312844803</c:v>
                </c:pt>
              </c:numCache>
            </c:numRef>
          </c:val>
        </c:ser>
        <c:ser>
          <c:idx val="2"/>
          <c:order val="2"/>
          <c:tx>
            <c:v>100 sim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val>
            <c:numRef>
              <c:f>tab_res!$F$14:$F$19</c:f>
              <c:numCache>
                <c:formatCode>General</c:formatCode>
                <c:ptCount val="6"/>
                <c:pt idx="0">
                  <c:v>1</c:v>
                </c:pt>
                <c:pt idx="1">
                  <c:v>2.0769742215699356</c:v>
                </c:pt>
                <c:pt idx="2">
                  <c:v>2.8016468222068776</c:v>
                </c:pt>
                <c:pt idx="3">
                  <c:v>3.8881500083124094</c:v>
                </c:pt>
                <c:pt idx="4">
                  <c:v>4.8165079193030467</c:v>
                </c:pt>
                <c:pt idx="5">
                  <c:v>5.7285492827469291</c:v>
                </c:pt>
              </c:numCache>
            </c:numRef>
          </c:val>
        </c:ser>
        <c:ser>
          <c:idx val="3"/>
          <c:order val="3"/>
          <c:tx>
            <c:v>200 sim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val>
            <c:numRef>
              <c:f>tab_res!$F$20:$F$25</c:f>
              <c:numCache>
                <c:formatCode>General</c:formatCode>
                <c:ptCount val="6"/>
                <c:pt idx="0">
                  <c:v>1</c:v>
                </c:pt>
                <c:pt idx="1">
                  <c:v>1.8691306955444547</c:v>
                </c:pt>
                <c:pt idx="2">
                  <c:v>2.6975303149192276</c:v>
                </c:pt>
                <c:pt idx="3">
                  <c:v>3.6212492900650366</c:v>
                </c:pt>
                <c:pt idx="4">
                  <c:v>4.5561315250865499</c:v>
                </c:pt>
                <c:pt idx="5">
                  <c:v>5.5082748174320395</c:v>
                </c:pt>
              </c:numCache>
            </c:numRef>
          </c:val>
        </c:ser>
        <c:ser>
          <c:idx val="4"/>
          <c:order val="4"/>
          <c:tx>
            <c:v>400 sim</c:v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val>
            <c:numRef>
              <c:f>tab_res!$F$26:$F$31</c:f>
              <c:numCache>
                <c:formatCode>General</c:formatCode>
                <c:ptCount val="6"/>
                <c:pt idx="0">
                  <c:v>1</c:v>
                </c:pt>
                <c:pt idx="1">
                  <c:v>1.8978292498722746</c:v>
                </c:pt>
                <c:pt idx="2">
                  <c:v>2.881491193308765</c:v>
                </c:pt>
                <c:pt idx="3">
                  <c:v>3.9175068061326836</c:v>
                </c:pt>
                <c:pt idx="4">
                  <c:v>4.750667241235508</c:v>
                </c:pt>
                <c:pt idx="5">
                  <c:v>5.7374884579870695</c:v>
                </c:pt>
              </c:numCache>
            </c:numRef>
          </c:val>
        </c:ser>
        <c:marker val="1"/>
        <c:axId val="83978496"/>
        <c:axId val="83993344"/>
      </c:lineChart>
      <c:catAx>
        <c:axId val="839784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3993344"/>
        <c:crosses val="autoZero"/>
        <c:auto val="1"/>
        <c:lblAlgn val="ctr"/>
        <c:lblOffset val="100"/>
        <c:tickLblSkip val="1"/>
        <c:tickMarkSkip val="1"/>
      </c:catAx>
      <c:valAx>
        <c:axId val="8399334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397849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0590631364563"/>
          <c:y val="0.35191637630662093"/>
          <c:w val="0.17311608961303471"/>
          <c:h val="0.3693379790940776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7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J. </a:t>
            </a:r>
            <a:r>
              <a:rPr lang="fr-FR" err="1"/>
              <a:t>Erhel</a:t>
            </a:r>
            <a:r>
              <a:rPr lang="fr-FR"/>
              <a:t>, Sage team, INRIA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03682F1-CD60-424E-91FD-D9DBC5552B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H. Mustapha IRISA-CAREN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0C1F5BE-9291-4777-B5B4-3630726701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9156" name="Espace réservé du pied de page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Sage team / J. Erhel</a:t>
            </a:r>
          </a:p>
        </p:txBody>
      </p:sp>
      <p:sp>
        <p:nvSpPr>
          <p:cNvPr id="49157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8966C-15C5-4404-8F2F-531FFB679CD9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68F65-8172-45C9-85F3-4DF5AA201CCA}" type="slidenum">
              <a:rPr lang="fr-FR" smtClean="0">
                <a:solidFill>
                  <a:srgbClr val="FFFFFF"/>
                </a:solidFill>
              </a:rPr>
              <a:pPr/>
              <a:t>25</a:t>
            </a:fld>
            <a:endParaRPr lang="fr-FR" smtClean="0">
              <a:solidFill>
                <a:srgbClr val="FFFFFF"/>
              </a:solidFill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777AD-8341-49C0-95BE-B03E727A2FEF}" type="slidenum">
              <a:rPr lang="fr-FR" smtClean="0">
                <a:solidFill>
                  <a:srgbClr val="FFFFFF"/>
                </a:solidFill>
              </a:rPr>
              <a:pPr/>
              <a:t>26</a:t>
            </a:fld>
            <a:endParaRPr lang="fr-FR" smtClean="0">
              <a:solidFill>
                <a:srgbClr val="FFFFFF"/>
              </a:solidFill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8D0B2-F966-4626-A823-A8AC695123D6}" type="slidenum">
              <a:rPr lang="fr-FR" smtClean="0">
                <a:solidFill>
                  <a:srgbClr val="FFFFFF"/>
                </a:solidFill>
              </a:rPr>
              <a:pPr/>
              <a:t>27</a:t>
            </a:fld>
            <a:endParaRPr lang="fr-FR" smtClean="0">
              <a:solidFill>
                <a:srgbClr val="FFFFFF"/>
              </a:solidFill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619F0-9B61-4F8B-81A8-0BB5D9747F94}" type="slidenum">
              <a:rPr lang="fr-FR" smtClean="0">
                <a:solidFill>
                  <a:srgbClr val="FFFFFF"/>
                </a:solidFill>
              </a:rPr>
              <a:pPr/>
              <a:t>28</a:t>
            </a:fld>
            <a:endParaRPr lang="fr-FR" smtClean="0">
              <a:solidFill>
                <a:srgbClr val="FFFFFF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82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B10D-989C-4069-9BAB-5A5644363B0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7A787-869F-4E35-8CC6-2AC4C61DC05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EDC91-FF94-47DA-A596-71967B4BBD7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95E20-C9BA-41C6-881B-994EA2BCCD3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1AFA-223B-4D9C-8CE8-86B7A319110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3585-58F0-470C-838A-2D1C8CC6A41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2F7E1-E4F0-479D-83A7-E22D4D94DC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27650-2D81-4557-A244-4EC4F53F23A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B9C7A-1D86-4947-BF82-6FC4BB98A4B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43163-77AD-4D66-A19C-8A45C74ADC8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DA04-EC25-4748-9736-57559C4AE30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ond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868988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FondPP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868988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126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6BA1E8-4083-4F4F-AF8D-7F977E4A70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42938" y="142875"/>
            <a:ext cx="7632700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How to solve a large sparse linear system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FF"/>
                </a:solidFill>
              </a:rPr>
              <a:t>arising in groundwater and CFD problems</a:t>
            </a:r>
          </a:p>
          <a:p>
            <a:pPr marL="457200" indent="-457200" algn="ctr">
              <a:spcBef>
                <a:spcPct val="50000"/>
              </a:spcBef>
              <a:defRPr/>
            </a:pPr>
            <a:endParaRPr lang="fr-FR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J. Erhel, team Sage, INRIA, Rennes, France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Joint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work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A. Beaudoin (U. Le Havre)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J.-R. de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Dreuzy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Geosciences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Rennes)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D.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Nuentsa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Wakam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(team Sage)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G.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Pichot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(U. Le Havre,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soon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team Sage)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B.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Poirriez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(team Sage)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D.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Tromeur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Dervout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(U. Lyon)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Financial support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from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ANR-CIS (MICAS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project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from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ANR-RNTL (LIBRAERO </a:t>
            </a:r>
            <a:r>
              <a:rPr lang="fr-FR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project</a:t>
            </a:r>
            <a:r>
              <a:rPr lang="fr-FR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marL="457200" indent="-457200" algn="ctr">
              <a:spcBef>
                <a:spcPct val="50000"/>
              </a:spcBef>
              <a:defRPr/>
            </a:pPr>
            <a:endParaRPr lang="fr-FR" dirty="0"/>
          </a:p>
          <a:p>
            <a:pPr marL="457200" indent="-457200">
              <a:defRPr/>
            </a:pPr>
            <a:endParaRPr lang="fr-FR" dirty="0"/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2417763" y="260350"/>
            <a:ext cx="4143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Fill-in in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Cholesy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factorization</a:t>
            </a:r>
          </a:p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depends on renumbering</a:t>
            </a:r>
          </a:p>
        </p:txBody>
      </p:sp>
      <p:sp>
        <p:nvSpPr>
          <p:cNvPr id="20483" name="Rectangle 65"/>
          <p:cNvSpPr>
            <a:spLocks noRot="1" noChangeArrowheads="1"/>
          </p:cNvSpPr>
          <p:nvPr/>
        </p:nvSpPr>
        <p:spPr bwMode="auto">
          <a:xfrm>
            <a:off x="642938" y="1143000"/>
            <a:ext cx="70723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</a:rPr>
              <a:t>Symmetric renumbering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PT A P = LDL</a:t>
            </a:r>
            <a:r>
              <a:rPr lang="fr-FR" sz="2000" baseline="30000"/>
              <a:t>T  </a:t>
            </a:r>
            <a:r>
              <a:rPr lang="fr-FR" sz="2000"/>
              <a:t> with P permutation matrix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</p:txBody>
      </p:sp>
      <p:pic>
        <p:nvPicPr>
          <p:cNvPr id="20484" name="Image 4" descr="flechdeu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8" y="2065338"/>
            <a:ext cx="29591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mage 5" descr="flechune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071688"/>
            <a:ext cx="295910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928688" y="5143500"/>
            <a:ext cx="1355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L full matrix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072063" y="5143500"/>
            <a:ext cx="2805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L as sparse as A: no fill-in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1884363" y="260350"/>
            <a:ext cx="5210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Analysis of fill-in with elimination tree</a:t>
            </a:r>
          </a:p>
        </p:txBody>
      </p:sp>
      <p:sp>
        <p:nvSpPr>
          <p:cNvPr id="21507" name="Rectangle 65"/>
          <p:cNvSpPr>
            <a:spLocks noRot="1" noChangeArrowheads="1"/>
          </p:cNvSpPr>
          <p:nvPr/>
        </p:nvSpPr>
        <p:spPr bwMode="auto">
          <a:xfrm>
            <a:off x="785813" y="785813"/>
            <a:ext cx="70723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</a:rPr>
              <a:t>Matrix graph and interpretation of elimination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j connected to i1,i2 and i3 in the graph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</p:txBody>
      </p:sp>
      <p:pic>
        <p:nvPicPr>
          <p:cNvPr id="21508" name="Image 8" descr="graphchol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143125"/>
            <a:ext cx="362267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mage 9" descr="elimchol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6000"/>
            <a:ext cx="450056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785813" y="5214938"/>
            <a:ext cx="7000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</a:rPr>
              <a:t>Elimination tree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All steps of elimination in Cholesky algorithm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2466975" y="260350"/>
            <a:ext cx="4044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Sparse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Cholesky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factorization</a:t>
            </a:r>
          </a:p>
        </p:txBody>
      </p:sp>
      <p:sp>
        <p:nvSpPr>
          <p:cNvPr id="22531" name="Rectangle 65"/>
          <p:cNvSpPr>
            <a:spLocks noRot="1" noChangeArrowheads="1"/>
          </p:cNvSpPr>
          <p:nvPr/>
        </p:nvSpPr>
        <p:spPr bwMode="auto">
          <a:xfrm>
            <a:off x="785813" y="928688"/>
            <a:ext cx="7715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</a:rPr>
              <a:t>Symbolic factorization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Build the elimination tree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/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</a:rPr>
              <a:t>Reduction of fill-in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Renumber the unknowns with matrix P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minimum degree algorithm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Nested dissection algorithm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/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</a:rPr>
              <a:t>Numerical factorization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Build the matrices L and D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Six variants of the nested three loops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Two column-oriented variants: left-looking and right-looking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Use of BLAS3 thanks to a multifrontal or supernodal technique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/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/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/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/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/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403350" y="404813"/>
            <a:ext cx="6443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Sparse direct solver (here PSPASES)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applied to heterogeneous porous media</a:t>
            </a:r>
          </a:p>
        </p:txBody>
      </p:sp>
      <p:sp>
        <p:nvSpPr>
          <p:cNvPr id="23555" name="Text Box 11"/>
          <p:cNvSpPr txBox="1">
            <a:spLocks noChangeArrowheads="1"/>
          </p:cNvSpPr>
          <p:nvPr/>
        </p:nvSpPr>
        <p:spPr bwMode="auto">
          <a:xfrm>
            <a:off x="928688" y="5516563"/>
            <a:ext cx="302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Theory : NZ(L) = O(N logN) </a:t>
            </a:r>
          </a:p>
        </p:txBody>
      </p:sp>
      <p:sp>
        <p:nvSpPr>
          <p:cNvPr id="23556" name="Text Box 12"/>
          <p:cNvSpPr txBox="1">
            <a:spLocks noChangeArrowheads="1"/>
          </p:cNvSpPr>
          <p:nvPr/>
        </p:nvSpPr>
        <p:spPr bwMode="auto">
          <a:xfrm>
            <a:off x="5500688" y="5516563"/>
            <a:ext cx="2624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Theory : Time = O(N</a:t>
            </a:r>
            <a:r>
              <a:rPr lang="fr-FR" baseline="30000"/>
              <a:t>1.5</a:t>
            </a:r>
            <a:r>
              <a:rPr lang="fr-FR"/>
              <a:t>) </a:t>
            </a: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2071688" y="1700213"/>
            <a:ext cx="73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Fill-in</a:t>
            </a: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6429375" y="1700213"/>
            <a:ext cx="1171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CPU time</a:t>
            </a:r>
          </a:p>
        </p:txBody>
      </p:sp>
      <p:pic>
        <p:nvPicPr>
          <p:cNvPr id="23559" name="Picture 27" descr="slide8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4481513" cy="33718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23560" name="Picture 29" descr="slide8-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1988" y="2060575"/>
            <a:ext cx="4672012" cy="35147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403350" y="404813"/>
            <a:ext cx="6443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Sparse direct solver (here UMFPACK)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applied to heterogeneous porous media</a:t>
            </a:r>
          </a:p>
        </p:txBody>
      </p:sp>
      <p:sp>
        <p:nvSpPr>
          <p:cNvPr id="24579" name="Text Box 11"/>
          <p:cNvSpPr txBox="1">
            <a:spLocks noChangeArrowheads="1"/>
          </p:cNvSpPr>
          <p:nvPr/>
        </p:nvSpPr>
        <p:spPr bwMode="auto">
          <a:xfrm>
            <a:off x="2071688" y="1857375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CPU time</a:t>
            </a:r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5715000" y="1928813"/>
            <a:ext cx="249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Condition number </a:t>
            </a:r>
            <a:r>
              <a:rPr lang="el-GR"/>
              <a:t>κ</a:t>
            </a:r>
            <a:r>
              <a:rPr lang="fr-FR"/>
              <a:t>(A)</a:t>
            </a:r>
          </a:p>
        </p:txBody>
      </p:sp>
      <p:pic>
        <p:nvPicPr>
          <p:cNvPr id="24581" name="Espace réservé du contenu 12" descr="umfpack.eps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0613"/>
            <a:ext cx="4038600" cy="300513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24582" name="Espace réservé du contenu 15" descr="condscaledsigma.eps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360613"/>
            <a:ext cx="4038600" cy="300513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1379538" y="260350"/>
            <a:ext cx="6219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Second solver for A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spd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and elliptic</a:t>
            </a:r>
          </a:p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Iterative method based on Conjugate Gradient</a:t>
            </a:r>
          </a:p>
        </p:txBody>
      </p:sp>
      <p:sp>
        <p:nvSpPr>
          <p:cNvPr id="2055" name="Rectangle 65"/>
          <p:cNvSpPr>
            <a:spLocks noRot="1" noChangeArrowheads="1"/>
          </p:cNvSpPr>
          <p:nvPr/>
        </p:nvSpPr>
        <p:spPr bwMode="auto">
          <a:xfrm>
            <a:off x="714375" y="1285875"/>
            <a:ext cx="80724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</a:rPr>
              <a:t>Conjugate Gradient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ym typeface="Symbol" pitchFamily="18" charset="2"/>
              </a:rPr>
              <a:t>Stop when residual is small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sym typeface="Symbol" pitchFamily="18" charset="2"/>
              </a:rPr>
              <a:t>Convergence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85813" y="1500188"/>
          <a:ext cx="7358062" cy="525462"/>
        </p:xfrm>
        <a:graphic>
          <a:graphicData uri="http://schemas.openxmlformats.org/presentationml/2006/ole">
            <p:oleObj spid="_x0000_s2050" name="Équation" r:id="rId3" imgW="3200400" imgH="2286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14375" y="2928938"/>
          <a:ext cx="6664325" cy="1100137"/>
        </p:xfrm>
        <a:graphic>
          <a:graphicData uri="http://schemas.openxmlformats.org/presentationml/2006/ole">
            <p:oleObj spid="_x0000_s2051" name="Équation" r:id="rId4" imgW="2387520" imgH="482400" progId="Equation.3">
              <p:embed/>
            </p:oleObj>
          </a:graphicData>
        </a:graphic>
      </p:graphicFrame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642938" y="4286250"/>
            <a:ext cx="481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2438" indent="-452438">
              <a:spcBef>
                <a:spcPct val="20000"/>
              </a:spcBef>
              <a:buClr>
                <a:srgbClr val="00007D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rgbClr val="9999CC"/>
                </a:solidFill>
                <a:sym typeface="Symbol" pitchFamily="18" charset="2"/>
              </a:rPr>
              <a:t>Preconditioned Conjugate Gradient PCG</a:t>
            </a: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2" name="Équation" r:id="rId5" imgW="114120" imgH="215640" progId="Equation.3">
              <p:embed/>
            </p:oleObj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785813" y="4714875"/>
          <a:ext cx="5000625" cy="1090613"/>
        </p:xfrm>
        <a:graphic>
          <a:graphicData uri="http://schemas.openxmlformats.org/presentationml/2006/ole">
            <p:oleObj spid="_x0000_s2053" name="Équation" r:id="rId6" imgW="209520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2076450" y="260350"/>
            <a:ext cx="482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Preconditioned Conjugate Gradient</a:t>
            </a:r>
          </a:p>
        </p:txBody>
      </p:sp>
      <p:sp>
        <p:nvSpPr>
          <p:cNvPr id="3077" name="Rectangle 65"/>
          <p:cNvSpPr>
            <a:spLocks noRot="1" noChangeArrowheads="1"/>
          </p:cNvSpPr>
          <p:nvPr/>
        </p:nvSpPr>
        <p:spPr bwMode="auto">
          <a:xfrm>
            <a:off x="642938" y="857250"/>
            <a:ext cx="807243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rgbClr val="FF0000"/>
                </a:solidFill>
              </a:rPr>
              <a:t>M must be also spd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</a:rPr>
              <a:t>Simple preconditioners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ym typeface="Symbol" pitchFamily="18" charset="2"/>
              </a:rPr>
              <a:t>Splitting A=L+D+L</a:t>
            </a:r>
            <a:r>
              <a:rPr lang="fr-FR" sz="2000" baseline="30000">
                <a:sym typeface="Symbol" pitchFamily="18" charset="2"/>
              </a:rPr>
              <a:t>T</a:t>
            </a:r>
            <a:r>
              <a:rPr lang="fr-FR" sz="2000">
                <a:sym typeface="Symbol" pitchFamily="18" charset="2"/>
              </a:rPr>
              <a:t>; M= D or 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sym typeface="Symbol" pitchFamily="18" charset="2"/>
              </a:rPr>
              <a:t>Incomplete Cholesky preconditioners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ym typeface="Symbol" pitchFamily="18" charset="2"/>
              </a:rPr>
              <a:t>A=LDL</a:t>
            </a:r>
            <a:r>
              <a:rPr lang="fr-FR" sz="2000" baseline="30000">
                <a:sym typeface="Symbol" pitchFamily="18" charset="2"/>
              </a:rPr>
              <a:t>T </a:t>
            </a:r>
            <a:r>
              <a:rPr lang="fr-FR" sz="2000">
                <a:sym typeface="Symbol" pitchFamily="18" charset="2"/>
              </a:rPr>
              <a:t>+ R; M=LDL</a:t>
            </a:r>
            <a:r>
              <a:rPr lang="fr-FR" sz="2000" baseline="30000">
                <a:sym typeface="Symbol" pitchFamily="18" charset="2"/>
              </a:rPr>
              <a:t>T</a:t>
            </a:r>
            <a:endParaRPr lang="fr-FR" sz="20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ym typeface="Symbol" pitchFamily="18" charset="2"/>
              </a:rPr>
              <a:t>IC(0): no fill-in in L; IC(k): level-k fill-in in L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endParaRPr lang="fr-FR" sz="20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sym typeface="Symbol" pitchFamily="18" charset="2"/>
              </a:rPr>
              <a:t>Multigrid preconditioners</a:t>
            </a:r>
            <a:endParaRPr lang="fr-FR" sz="20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ym typeface="Symbol" pitchFamily="18" charset="2"/>
              </a:rPr>
              <a:t>M defined by one V-cycle of AMG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sym typeface="Symbol" pitchFamily="18" charset="2"/>
              </a:rPr>
              <a:t>Subdomain preconditioners</a:t>
            </a:r>
            <a:endParaRPr lang="fr-FR" sz="20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ym typeface="Symbol" pitchFamily="18" charset="2"/>
              </a:rPr>
              <a:t>M defined by additive or multiplicative Schwarz method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sym typeface="Symbol" pitchFamily="18" charset="2"/>
              </a:rPr>
              <a:t>Deflation and coarse-grid preconditioners</a:t>
            </a:r>
            <a:endParaRPr lang="fr-FR" sz="20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ym typeface="Symbol" pitchFamily="18" charset="2"/>
              </a:rPr>
              <a:t>M defined by estimation of invariant subspaces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endParaRPr lang="fr-FR" sz="20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endParaRPr lang="fr-FR" sz="20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endParaRPr lang="fr-FR" sz="20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endParaRPr lang="fr-FR" sz="20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ym typeface="Symbol" pitchFamily="18" charset="2"/>
              </a:rPr>
              <a:t> 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74" name="Équation" r:id="rId3" imgW="114120" imgH="215640" progId="Equation.3">
              <p:embed/>
            </p:oleObj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4000500" y="1571625"/>
          <a:ext cx="3119438" cy="428625"/>
        </p:xfrm>
        <a:graphic>
          <a:graphicData uri="http://schemas.openxmlformats.org/presentationml/2006/ole">
            <p:oleObj spid="_x0000_s3075" name="Équation" r:id="rId4" imgW="166356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714375" y="404813"/>
            <a:ext cx="771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Preconditioned Conjugate Gradient (here within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Matlab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applied to heterogeneous porous media</a:t>
            </a:r>
          </a:p>
        </p:txBody>
      </p:sp>
      <p:pic>
        <p:nvPicPr>
          <p:cNvPr id="25603" name="Espace réservé du contenu 12" descr="pcgs2.eps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2643188"/>
            <a:ext cx="4714875" cy="34512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25604" name="Espace réservé du contenu 13" descr="pcgsigma.eps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5"/>
            <a:ext cx="4495800" cy="33464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5605" name="ZoneTexte 15"/>
          <p:cNvSpPr txBox="1">
            <a:spLocks noChangeArrowheads="1"/>
          </p:cNvSpPr>
          <p:nvPr/>
        </p:nvSpPr>
        <p:spPr bwMode="auto">
          <a:xfrm>
            <a:off x="1000125" y="2214563"/>
            <a:ext cx="1404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Impact of </a:t>
            </a:r>
            <a:r>
              <a:rPr lang="el-GR"/>
              <a:t>σ</a:t>
            </a:r>
            <a:r>
              <a:rPr lang="fr-FR"/>
              <a:t> </a:t>
            </a:r>
          </a:p>
        </p:txBody>
      </p:sp>
      <p:sp>
        <p:nvSpPr>
          <p:cNvPr id="25606" name="ZoneTexte 16"/>
          <p:cNvSpPr txBox="1">
            <a:spLocks noChangeArrowheads="1"/>
          </p:cNvSpPr>
          <p:nvPr/>
        </p:nvSpPr>
        <p:spPr bwMode="auto">
          <a:xfrm>
            <a:off x="5715000" y="2214563"/>
            <a:ext cx="1819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Impact of N=n</a:t>
            </a:r>
            <a:r>
              <a:rPr lang="fr-FR" baseline="30000"/>
              <a:t>2</a:t>
            </a:r>
            <a:r>
              <a:rPr lang="fr-FR"/>
              <a:t> </a:t>
            </a:r>
          </a:p>
        </p:txBody>
      </p:sp>
      <p:sp>
        <p:nvSpPr>
          <p:cNvPr id="25607" name="ZoneTexte 17"/>
          <p:cNvSpPr txBox="1">
            <a:spLocks noChangeArrowheads="1"/>
          </p:cNvSpPr>
          <p:nvPr/>
        </p:nvSpPr>
        <p:spPr bwMode="auto">
          <a:xfrm>
            <a:off x="3071813" y="1714500"/>
            <a:ext cx="2693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 : ILU(0) preconditioner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1355725" y="260350"/>
            <a:ext cx="6267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Third solver for A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spd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and elliptic</a:t>
            </a:r>
          </a:p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Iterative method based on geometric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multigrid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8" name="Équation" r:id="rId3" imgW="114120" imgH="215640" progId="Equation.3">
              <p:embed/>
            </p:oleObj>
          </a:graphicData>
        </a:graphic>
      </p:graphicFrame>
      <p:pic>
        <p:nvPicPr>
          <p:cNvPr id="9" name="Picture 8" descr="Im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3429000"/>
            <a:ext cx="1785937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Imag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714500"/>
            <a:ext cx="1785937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Imag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1714500"/>
            <a:ext cx="1785937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Ima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3429000"/>
            <a:ext cx="1785937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Imag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1714500"/>
            <a:ext cx="1785937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ZoneTexte 15"/>
          <p:cNvSpPr txBox="1">
            <a:spLocks noChangeArrowheads="1"/>
          </p:cNvSpPr>
          <p:nvPr/>
        </p:nvSpPr>
        <p:spPr bwMode="auto">
          <a:xfrm>
            <a:off x="2286000" y="1857375"/>
            <a:ext cx="137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Coarse grid</a:t>
            </a:r>
          </a:p>
        </p:txBody>
      </p:sp>
      <p:sp>
        <p:nvSpPr>
          <p:cNvPr id="4106" name="ZoneTexte 16"/>
          <p:cNvSpPr txBox="1">
            <a:spLocks noChangeArrowheads="1"/>
          </p:cNvSpPr>
          <p:nvPr/>
        </p:nvSpPr>
        <p:spPr bwMode="auto">
          <a:xfrm>
            <a:off x="4143375" y="3929063"/>
            <a:ext cx="108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Fine grid</a:t>
            </a:r>
          </a:p>
        </p:txBody>
      </p:sp>
      <p:sp>
        <p:nvSpPr>
          <p:cNvPr id="4107" name="ZoneTexte 17"/>
          <p:cNvSpPr txBox="1">
            <a:spLocks noChangeArrowheads="1"/>
          </p:cNvSpPr>
          <p:nvPr/>
        </p:nvSpPr>
        <p:spPr bwMode="auto">
          <a:xfrm>
            <a:off x="428625" y="5500688"/>
            <a:ext cx="6916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V cycles: solve on coarse grid, then fine grid, then coarse grid, etc</a:t>
            </a:r>
          </a:p>
          <a:p>
            <a:r>
              <a:rPr lang="fr-FR"/>
              <a:t>Several levels of grids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92375"/>
            <a:ext cx="424973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t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492375"/>
            <a:ext cx="424815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03350" y="404813"/>
            <a:ext cx="6443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Geometric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Multigrid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(here HYPRE/SMG)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Applied to heterogeneous porous media</a:t>
            </a:r>
            <a:endParaRPr lang="fr-FR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63" y="1500188"/>
            <a:ext cx="614362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Ax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=b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non </a:t>
            </a:r>
            <a:r>
              <a:rPr lang="fr-F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singular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fr-F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sparse</a:t>
            </a:r>
            <a:endParaRPr lang="fr-F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ctr">
              <a:spcBef>
                <a:spcPct val="50000"/>
              </a:spcBef>
              <a:defRPr/>
            </a:pPr>
            <a:endParaRPr lang="fr-F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Bad </a:t>
            </a:r>
            <a:r>
              <a:rPr lang="fr-F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idea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fr-F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compute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</a:t>
            </a:r>
            <a:r>
              <a:rPr lang="fr-FR" sz="2400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then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x=A</a:t>
            </a:r>
            <a:r>
              <a:rPr lang="fr-FR" sz="2400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Good </a:t>
            </a:r>
            <a:r>
              <a:rPr lang="fr-F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idea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fr-F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apply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direct or </a:t>
            </a:r>
            <a:r>
              <a:rPr lang="fr-F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iterative</a:t>
            </a: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solver</a:t>
            </a:r>
            <a:endParaRPr lang="fr-F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714625"/>
            <a:ext cx="43211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v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708275"/>
            <a:ext cx="44640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2938" y="285750"/>
            <a:ext cx="79295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Geometric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Multigrid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(here HYPRE/SMG)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Applied to heterogeneous porous media</a:t>
            </a:r>
            <a:endParaRPr lang="fr-FR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pu-nproc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857375"/>
            <a:ext cx="4392612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cpu-nproc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857375"/>
            <a:ext cx="4392612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1403648" y="0"/>
            <a:ext cx="644366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Direct and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multigrid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solvers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Parallel CPU times for various sizes</a:t>
            </a:r>
            <a:endParaRPr lang="fr-FR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8677" name="ZoneTexte 5"/>
          <p:cNvSpPr txBox="1">
            <a:spLocks noChangeArrowheads="1"/>
          </p:cNvSpPr>
          <p:nvPr/>
        </p:nvSpPr>
        <p:spPr bwMode="auto">
          <a:xfrm>
            <a:off x="357188" y="5445125"/>
            <a:ext cx="8477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/>
              <a:t>Cholesky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faster</a:t>
            </a:r>
            <a:r>
              <a:rPr lang="fr-FR" dirty="0"/>
              <a:t> for </a:t>
            </a:r>
            <a:r>
              <a:rPr lang="fr-FR" dirty="0" err="1"/>
              <a:t>small</a:t>
            </a:r>
            <a:r>
              <a:rPr lang="fr-FR" dirty="0"/>
              <a:t> matrices and </a:t>
            </a:r>
            <a:r>
              <a:rPr lang="fr-FR" dirty="0" err="1"/>
              <a:t>is</a:t>
            </a:r>
            <a:r>
              <a:rPr lang="fr-FR" dirty="0"/>
              <a:t> more efficient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several</a:t>
            </a:r>
            <a:r>
              <a:rPr lang="fr-FR" dirty="0"/>
              <a:t> processors</a:t>
            </a:r>
          </a:p>
          <a:p>
            <a:r>
              <a:rPr lang="fr-FR" dirty="0" err="1"/>
              <a:t>Multigrid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faster</a:t>
            </a:r>
            <a:r>
              <a:rPr lang="fr-FR" dirty="0"/>
              <a:t> for large matrices and </a:t>
            </a:r>
            <a:r>
              <a:rPr lang="fr-FR" dirty="0" err="1"/>
              <a:t>requires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memory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71600" y="1196752"/>
            <a:ext cx="736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Grid’5000 cluster: 2 nodes of 32 dual-cores with 2 Go; Gigabit Ethernet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1416050" y="260350"/>
            <a:ext cx="614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Fourth solver for A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spd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and elliptic</a:t>
            </a:r>
          </a:p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Iterative method based on algebraic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multigrid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5124" name="Rectangle 65"/>
          <p:cNvSpPr>
            <a:spLocks noRot="1" noChangeArrowheads="1"/>
          </p:cNvSpPr>
          <p:nvPr/>
        </p:nvSpPr>
        <p:spPr bwMode="auto">
          <a:xfrm>
            <a:off x="714375" y="1285875"/>
            <a:ext cx="80724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</a:rPr>
              <a:t>Algebraic MultiGrid AMG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Grid levels defined algebraically directly from the matrix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Algebraic definitions of transitions between levels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Designed for matrices with highly varying coefficients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122" name="Équation" r:id="rId3" imgW="11412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28750" y="214313"/>
            <a:ext cx="64436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Algebraic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Multigrid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(here HYPRE/AMG)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Applied to heterogeneous porous media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Comparison with SMG</a:t>
            </a:r>
            <a:endParaRPr lang="fr-FR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29699" name="Image 4" descr="amg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071688"/>
            <a:ext cx="405447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ypre-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058988"/>
            <a:ext cx="3910013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ZoneTexte 7"/>
          <p:cNvSpPr txBox="1">
            <a:spLocks noChangeArrowheads="1"/>
          </p:cNvSpPr>
          <p:nvPr/>
        </p:nvSpPr>
        <p:spPr bwMode="auto">
          <a:xfrm>
            <a:off x="928688" y="5445125"/>
            <a:ext cx="6111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AMG is not sensitive to </a:t>
            </a:r>
            <a:r>
              <a:rPr lang="el-GR"/>
              <a:t>σ</a:t>
            </a:r>
            <a:r>
              <a:rPr lang="fr-FR"/>
              <a:t> and has a linear complexity</a:t>
            </a:r>
          </a:p>
          <a:p>
            <a:r>
              <a:rPr lang="fr-FR"/>
              <a:t>SMG is faster than AMG for small </a:t>
            </a:r>
            <a:r>
              <a:rPr lang="el-GR"/>
              <a:t>σ</a:t>
            </a:r>
            <a:r>
              <a:rPr lang="fr-FR"/>
              <a:t> and slower for large </a:t>
            </a:r>
            <a:r>
              <a:rPr lang="el-GR"/>
              <a:t>σ</a:t>
            </a: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403350" y="404813"/>
            <a:ext cx="6443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Linear solvers for heterogeneous porous media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Summary</a:t>
            </a:r>
            <a:endParaRPr lang="fr-FR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808038" y="1792288"/>
            <a:ext cx="68389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/>
              <a:t> Cholesky is more efficient for small matrices</a:t>
            </a:r>
          </a:p>
          <a:p>
            <a:pPr>
              <a:buFontTx/>
              <a:buChar char="•"/>
            </a:pPr>
            <a:r>
              <a:rPr lang="fr-FR"/>
              <a:t> Cholesky is scalable and is more efficient with many processors</a:t>
            </a:r>
          </a:p>
          <a:p>
            <a:pPr>
              <a:buFontTx/>
              <a:buChar char="•"/>
            </a:pPr>
            <a:r>
              <a:rPr lang="fr-FR"/>
              <a:t> SMG and AMG require less memory</a:t>
            </a:r>
          </a:p>
          <a:p>
            <a:pPr>
              <a:buFontTx/>
              <a:buChar char="•"/>
            </a:pPr>
            <a:r>
              <a:rPr lang="fr-FR"/>
              <a:t> SMG and AMG are more efficient for large matrices </a:t>
            </a:r>
          </a:p>
          <a:p>
            <a:pPr>
              <a:buFontTx/>
              <a:buChar char="•"/>
            </a:pPr>
            <a:r>
              <a:rPr lang="fr-FR"/>
              <a:t> SMG is faster than AMG for small </a:t>
            </a:r>
            <a:r>
              <a:rPr lang="el-GR"/>
              <a:t>σ</a:t>
            </a:r>
            <a:r>
              <a:rPr lang="fr-FR"/>
              <a:t> and slower for large </a:t>
            </a:r>
            <a:r>
              <a:rPr lang="el-GR"/>
              <a:t>σ</a:t>
            </a:r>
            <a:endParaRPr lang="fr-FR"/>
          </a:p>
          <a:p>
            <a:pPr>
              <a:buFontTx/>
              <a:buChar char="•"/>
            </a:pPr>
            <a:endParaRPr lang="fr-FR"/>
          </a:p>
          <a:p>
            <a:pPr>
              <a:buFontTx/>
              <a:buChar char="•"/>
            </a:pPr>
            <a:r>
              <a:rPr lang="fr-FR"/>
              <a:t>Current work: 3D problems</a:t>
            </a:r>
            <a:br>
              <a:rPr lang="fr-FR"/>
            </a:br>
            <a:r>
              <a:rPr lang="fr-FR"/>
              <a:t>domain decomposition methods </a:t>
            </a:r>
            <a:br>
              <a:rPr lang="fr-FR"/>
            </a:br>
            <a:r>
              <a:rPr lang="fr-FR"/>
              <a:t>Schwarz method accelerated by Aitken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4"/>
          <p:cNvSpPr txBox="1">
            <a:spLocks/>
          </p:cNvSpPr>
          <p:nvPr/>
        </p:nvSpPr>
        <p:spPr>
          <a:xfrm>
            <a:off x="428625" y="285750"/>
            <a:ext cx="8107363" cy="785813"/>
          </a:xfrm>
          <a:prstGeom prst="rect">
            <a:avLst/>
          </a:prstGeom>
        </p:spPr>
        <p:txBody>
          <a:bodyPr lIns="82945" tIns="41473" rIns="82945" bIns="41473"/>
          <a:lstStyle/>
          <a:p>
            <a:pPr algn="ctr" defTabSz="829452">
              <a:defRPr/>
            </a:pPr>
            <a:endParaRPr lang="fr-FR" sz="2900" kern="0" dirty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31747" name="Image 11" descr="reseau_a25_d1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" y="1160463"/>
            <a:ext cx="285432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Image 12" descr="reseau_a35_d10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4650" y="2197100"/>
            <a:ext cx="265747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Image 13" descr="reseau_a45_d2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4963" y="3170238"/>
            <a:ext cx="281463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647700" y="3883025"/>
            <a:ext cx="696913" cy="33496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defTabSz="8294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ysClr val="windowText" lastClr="000000"/>
                </a:solidFill>
              </a:rPr>
              <a:t>a=2.5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044825" y="4919663"/>
            <a:ext cx="696913" cy="334962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defTabSz="8294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ysClr val="windowText" lastClr="000000"/>
                </a:solidFill>
              </a:rPr>
              <a:t>a=3.5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507038" y="5632450"/>
            <a:ext cx="696912" cy="33496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defTabSz="8294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ysClr val="windowText" lastClr="000000"/>
                </a:solidFill>
              </a:rPr>
              <a:t>a=4.5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403350" y="404813"/>
            <a:ext cx="712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3D Discrete Fracture Networks: stochastic generation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4"/>
          <p:cNvSpPr txBox="1">
            <a:spLocks/>
          </p:cNvSpPr>
          <p:nvPr/>
        </p:nvSpPr>
        <p:spPr>
          <a:xfrm>
            <a:off x="428625" y="285750"/>
            <a:ext cx="8107363" cy="785813"/>
          </a:xfrm>
          <a:prstGeom prst="rect">
            <a:avLst/>
          </a:prstGeom>
        </p:spPr>
        <p:txBody>
          <a:bodyPr lIns="82945" tIns="41473" rIns="82945" bIns="41473"/>
          <a:lstStyle/>
          <a:p>
            <a:pPr algn="ctr" defTabSz="829452">
              <a:defRPr/>
            </a:pPr>
            <a:endParaRPr lang="fr-FR" sz="2900" kern="0" dirty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403350" y="404813"/>
            <a:ext cx="6443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Linear solvers for Discrete Fracture Networks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357313"/>
            <a:ext cx="285750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1143000"/>
            <a:ext cx="3641725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ZoneTexte 7"/>
          <p:cNvSpPr txBox="1">
            <a:spLocks noChangeArrowheads="1"/>
          </p:cNvSpPr>
          <p:nvPr/>
        </p:nvSpPr>
        <p:spPr bwMode="auto">
          <a:xfrm>
            <a:off x="500063" y="4581525"/>
            <a:ext cx="6969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Impervious rock matrix</a:t>
            </a:r>
          </a:p>
          <a:p>
            <a:r>
              <a:rPr lang="fr-FR"/>
              <a:t>Poiseuille’s law in each fracture</a:t>
            </a:r>
          </a:p>
          <a:p>
            <a:r>
              <a:rPr lang="fr-FR"/>
              <a:t>Continuity conditions at each intersection (hydraulic head and flux)</a:t>
            </a:r>
          </a:p>
          <a:p>
            <a:r>
              <a:rPr lang="fr-FR"/>
              <a:t>Specific mesh generation: 2D mesh in each fracture and </a:t>
            </a:r>
          </a:p>
          <a:p>
            <a:r>
              <a:rPr lang="fr-FR"/>
              <a:t>conforming or non conforming mesh at intersections</a:t>
            </a:r>
          </a:p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4"/>
          <p:cNvSpPr txBox="1">
            <a:spLocks/>
          </p:cNvSpPr>
          <p:nvPr/>
        </p:nvSpPr>
        <p:spPr>
          <a:xfrm>
            <a:off x="428625" y="285750"/>
            <a:ext cx="8107363" cy="785813"/>
          </a:xfrm>
          <a:prstGeom prst="rect">
            <a:avLst/>
          </a:prstGeom>
        </p:spPr>
        <p:txBody>
          <a:bodyPr lIns="82945" tIns="41473" rIns="82945" bIns="41473"/>
          <a:lstStyle/>
          <a:p>
            <a:pPr algn="ctr" defTabSz="829452">
              <a:defRPr/>
            </a:pPr>
            <a:endParaRPr lang="fr-FR" sz="2900" kern="0" dirty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403350" y="404813"/>
            <a:ext cx="6443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Linear solvers for Discrete Fracture Networks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Direct,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Multigrid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, PCG with P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multigrid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1785938"/>
          <a:ext cx="4530725" cy="3500437"/>
        </p:xfrm>
        <a:graphic>
          <a:graphicData uri="http://schemas.openxmlformats.org/presentationml/2006/ole">
            <p:oleObj spid="_x0000_s6146" name="Acrobat Document" r:id="rId4" imgW="7543800" imgH="5829300" progId="AcroExch.Document.7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500563" y="1928813"/>
          <a:ext cx="4271962" cy="3286125"/>
        </p:xfrm>
        <a:graphic>
          <a:graphicData uri="http://schemas.openxmlformats.org/presentationml/2006/ole">
            <p:oleObj spid="_x0000_s6147" name="Acrobat Document" r:id="rId5" imgW="7515180" imgH="5781585" progId="AcroExch.Document.7">
              <p:embed/>
            </p:oleObj>
          </a:graphicData>
        </a:graphic>
      </p:graphicFrame>
      <p:sp>
        <p:nvSpPr>
          <p:cNvPr id="6150" name="ZoneTexte 7"/>
          <p:cNvSpPr txBox="1">
            <a:spLocks noChangeArrowheads="1"/>
          </p:cNvSpPr>
          <p:nvPr/>
        </p:nvSpPr>
        <p:spPr bwMode="auto">
          <a:xfrm>
            <a:off x="785813" y="5229225"/>
            <a:ext cx="6686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Cholesky has a power complexity (with variable exponent)</a:t>
            </a:r>
          </a:p>
          <a:p>
            <a:r>
              <a:rPr lang="fr-FR"/>
              <a:t>AMG is fast but not reliable: missing red points are failures</a:t>
            </a:r>
          </a:p>
          <a:p>
            <a:r>
              <a:rPr lang="fr-FR"/>
              <a:t>PCG preconditioned by AMG is faster than Cholesy and reliable</a:t>
            </a:r>
          </a:p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4"/>
          <p:cNvSpPr txBox="1">
            <a:spLocks/>
          </p:cNvSpPr>
          <p:nvPr/>
        </p:nvSpPr>
        <p:spPr>
          <a:xfrm>
            <a:off x="428625" y="285750"/>
            <a:ext cx="8107363" cy="785813"/>
          </a:xfrm>
          <a:prstGeom prst="rect">
            <a:avLst/>
          </a:prstGeom>
        </p:spPr>
        <p:txBody>
          <a:bodyPr lIns="82945" tIns="41473" rIns="82945" bIns="41473"/>
          <a:lstStyle/>
          <a:p>
            <a:pPr algn="ctr" defTabSz="829452">
              <a:defRPr/>
            </a:pPr>
            <a:endParaRPr lang="fr-FR" sz="2900" kern="0" dirty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403350" y="404813"/>
            <a:ext cx="6443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Linear solvers for Discrete Fracture Networks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PCG with P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multigrid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7174" name="ZoneTexte 7"/>
          <p:cNvSpPr txBox="1">
            <a:spLocks noChangeArrowheads="1"/>
          </p:cNvSpPr>
          <p:nvPr/>
        </p:nvSpPr>
        <p:spPr bwMode="auto">
          <a:xfrm>
            <a:off x="785813" y="5357813"/>
            <a:ext cx="6635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Almost linear complexity but</a:t>
            </a:r>
          </a:p>
          <a:p>
            <a:r>
              <a:rPr lang="fr-FR"/>
              <a:t>the number of iterations slightly increases with the system size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42875" y="1500188"/>
          <a:ext cx="4143375" cy="3187700"/>
        </p:xfrm>
        <a:graphic>
          <a:graphicData uri="http://schemas.openxmlformats.org/presentationml/2006/ole">
            <p:oleObj spid="_x0000_s7170" name="Acrobat Document" r:id="rId4" imgW="7515180" imgH="5781585" progId="AcroExch.Document.7">
              <p:embed/>
            </p:oleObj>
          </a:graphicData>
        </a:graphic>
      </p:graphicFrame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4786313" y="1500188"/>
          <a:ext cx="4143375" cy="3187700"/>
        </p:xfrm>
        <a:graphic>
          <a:graphicData uri="http://schemas.openxmlformats.org/presentationml/2006/ole">
            <p:oleObj spid="_x0000_s7171" name="Acrobat Document" r:id="rId5" imgW="7515180" imgH="5781585" progId="AcroExch.Document.7">
              <p:embed/>
            </p:oleObj>
          </a:graphicData>
        </a:graphic>
      </p:graphicFrame>
      <p:sp>
        <p:nvSpPr>
          <p:cNvPr id="7175" name="ZoneTexte 7"/>
          <p:cNvSpPr txBox="1">
            <a:spLocks noChangeArrowheads="1"/>
          </p:cNvSpPr>
          <p:nvPr/>
        </p:nvSpPr>
        <p:spPr bwMode="auto">
          <a:xfrm>
            <a:off x="1285875" y="4643438"/>
            <a:ext cx="204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Refining the mesh</a:t>
            </a:r>
          </a:p>
        </p:txBody>
      </p:sp>
      <p:sp>
        <p:nvSpPr>
          <p:cNvPr id="7176" name="ZoneTexte 7"/>
          <p:cNvSpPr txBox="1">
            <a:spLocks noChangeArrowheads="1"/>
          </p:cNvSpPr>
          <p:nvPr/>
        </p:nvSpPr>
        <p:spPr bwMode="auto">
          <a:xfrm>
            <a:off x="5214938" y="4643438"/>
            <a:ext cx="364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Increasing the density of fractures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403350" y="404813"/>
            <a:ext cx="6443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Linear solvers for Discrete Fracture Networks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Summary</a:t>
            </a:r>
            <a:endParaRPr lang="fr-FR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808038" y="1792288"/>
            <a:ext cx="7096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/>
              <a:t> Cholesky is efficient for small matrices but has a power complexity</a:t>
            </a:r>
          </a:p>
          <a:p>
            <a:pPr>
              <a:buFontTx/>
              <a:buChar char="•"/>
            </a:pPr>
            <a:r>
              <a:rPr lang="fr-FR"/>
              <a:t> AMG may fail, for some unclear reason (up to now)</a:t>
            </a:r>
          </a:p>
          <a:p>
            <a:pPr>
              <a:buFontTx/>
              <a:buChar char="•"/>
            </a:pPr>
            <a:r>
              <a:rPr lang="fr-FR"/>
              <a:t> PCG with AMG is robust, but complexity is not linear</a:t>
            </a:r>
          </a:p>
          <a:p>
            <a:endParaRPr lang="fr-FR"/>
          </a:p>
          <a:p>
            <a:pPr>
              <a:buFontTx/>
              <a:buChar char="•"/>
            </a:pPr>
            <a:r>
              <a:rPr lang="fr-FR"/>
              <a:t> Current work: domain decomposition method</a:t>
            </a:r>
          </a:p>
          <a:p>
            <a:r>
              <a:rPr lang="fr-FR"/>
              <a:t>Schur method with Neumann-Neumann preconditioner</a:t>
            </a:r>
            <a:br>
              <a:rPr lang="fr-FR"/>
            </a:br>
            <a:r>
              <a:rPr lang="fr-FR"/>
              <a:t>acceleration with coarse grid or deflation</a:t>
            </a:r>
          </a:p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42938" y="1214438"/>
            <a:ext cx="7632700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fr-FR" sz="2400" dirty="0">
                <a:solidFill>
                  <a:srgbClr val="0000FF"/>
                </a:solidFill>
              </a:rPr>
              <a:t>First case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symmetric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positive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flow in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heterogeneous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porous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media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flow in 3D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discrete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fracture networks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400" dirty="0">
                <a:solidFill>
                  <a:srgbClr val="0000FF"/>
                </a:solidFill>
              </a:rPr>
              <a:t>Second case</a:t>
            </a: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non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symmetric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spcBef>
                <a:spcPct val="50000"/>
              </a:spcBef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Navier-Stokes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turbulence</a:t>
            </a:r>
          </a:p>
          <a:p>
            <a:pPr marL="457200" indent="-457200" algn="ctr">
              <a:spcBef>
                <a:spcPct val="50000"/>
              </a:spcBef>
              <a:defRPr/>
            </a:pPr>
            <a:endParaRPr lang="fr-FR" sz="2000" dirty="0"/>
          </a:p>
          <a:p>
            <a:pPr marL="457200" indent="-457200" algn="ctr">
              <a:spcBef>
                <a:spcPct val="50000"/>
              </a:spcBef>
              <a:defRPr/>
            </a:pPr>
            <a:endParaRPr lang="fr-FR" dirty="0"/>
          </a:p>
          <a:p>
            <a:pPr marL="457200" indent="-457200">
              <a:defRPr/>
            </a:pPr>
            <a:endParaRPr lang="fr-FR" dirty="0"/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8229600" cy="561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 smtClean="0"/>
              <a:t>Two-level parallelism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55750"/>
            <a:ext cx="7334250" cy="45212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Parallel simulations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err="1" smtClean="0"/>
              <a:t>Subdomain</a:t>
            </a:r>
            <a:r>
              <a:rPr lang="en-US" sz="1800" dirty="0" smtClean="0"/>
              <a:t> decomposition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Parallel sparse linear solver for flux computation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Parallel random walker for transport computation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Programming model based on C++ and MPI 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None/>
              <a:defRPr/>
            </a:pPr>
            <a:endParaRPr lang="en-US" sz="1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Parallel Monte-Carlo run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Independent simulations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Manage random number generation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/>
              <a:t>Programming model based on C++ and MPI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800" b="1" smtClean="0"/>
              <a:t>Parallel Monte-Carlo results</a:t>
            </a: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68275" y="1374775"/>
            <a:ext cx="8823325" cy="5248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1800" smtClean="0"/>
              <a:t>Cluster of nodes with a Myrinet network</a:t>
            </a:r>
          </a:p>
          <a:p>
            <a:r>
              <a:rPr lang="fr-FR" sz="1800" smtClean="0"/>
              <a:t>Each node is one-core bi-processor, with 2Go memory</a:t>
            </a:r>
          </a:p>
          <a:p>
            <a:r>
              <a:rPr lang="fr-FR" sz="1800" smtClean="0"/>
              <a:t>Monte-Carlo run of flow and transport simulations</a:t>
            </a:r>
          </a:p>
          <a:p>
            <a:r>
              <a:rPr lang="fr-FR" sz="1800" smtClean="0"/>
              <a:t>Computational domain of size 1024x1024</a:t>
            </a:r>
            <a:endParaRPr lang="fr-FR" sz="2400" smtClean="0"/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2267744" y="2852936"/>
          <a:ext cx="4673214" cy="3144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2097088" y="260350"/>
            <a:ext cx="4784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Second case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 non symmetric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arising from an hyperbolic problem</a:t>
            </a:r>
          </a:p>
        </p:txBody>
      </p:sp>
      <p:sp>
        <p:nvSpPr>
          <p:cNvPr id="36867" name="Rectangle 65"/>
          <p:cNvSpPr>
            <a:spLocks noRot="1" noChangeArrowheads="1"/>
          </p:cNvSpPr>
          <p:nvPr/>
        </p:nvSpPr>
        <p:spPr bwMode="auto">
          <a:xfrm>
            <a:off x="642938" y="1571625"/>
            <a:ext cx="70723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 dirty="0">
                <a:solidFill>
                  <a:srgbClr val="00B0F0"/>
                </a:solidFill>
                <a:latin typeface="Calibri" pitchFamily="34" charset="0"/>
              </a:rPr>
              <a:t>Navier-Stokes </a:t>
            </a:r>
            <a:r>
              <a:rPr lang="fr-FR" sz="2000" dirty="0" err="1">
                <a:solidFill>
                  <a:srgbClr val="00B0F0"/>
                </a:solidFill>
                <a:latin typeface="Calibri" pitchFamily="34" charset="0"/>
              </a:rPr>
              <a:t>equations</a:t>
            </a:r>
            <a:r>
              <a:rPr lang="fr-FR" sz="2000" dirty="0">
                <a:solidFill>
                  <a:srgbClr val="00B0F0"/>
                </a:solidFill>
                <a:latin typeface="Calibri" pitchFamily="34" charset="0"/>
              </a:rPr>
              <a:t> in a CFD </a:t>
            </a:r>
            <a:r>
              <a:rPr lang="fr-FR" sz="2000" dirty="0" err="1">
                <a:solidFill>
                  <a:srgbClr val="00B0F0"/>
                </a:solidFill>
                <a:latin typeface="Calibri" pitchFamily="34" charset="0"/>
              </a:rPr>
              <a:t>problem</a:t>
            </a:r>
            <a:endParaRPr lang="fr-FR" sz="2000" dirty="0">
              <a:solidFill>
                <a:srgbClr val="00B0F0"/>
              </a:solidFill>
              <a:latin typeface="Calibri" pitchFamily="34" charset="0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Spatial </a:t>
            </a:r>
            <a:r>
              <a:rPr lang="fr-FR" sz="2000" dirty="0" err="1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discretization</a:t>
            </a:r>
            <a:r>
              <a:rPr lang="fr-FR" sz="20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fr-FR" sz="2000" dirty="0" err="1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scheme</a:t>
            </a:r>
            <a:r>
              <a:rPr lang="fr-FR" sz="2000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: </a:t>
            </a:r>
            <a:r>
              <a:rPr lang="fr-FR" sz="2000" dirty="0" err="1">
                <a:latin typeface="Calibri" pitchFamily="34" charset="0"/>
                <a:sym typeface="Symbol" pitchFamily="18" charset="2"/>
              </a:rPr>
              <a:t>Finite</a:t>
            </a:r>
            <a:r>
              <a:rPr lang="fr-FR" sz="2000" dirty="0">
                <a:latin typeface="Calibri" pitchFamily="34" charset="0"/>
                <a:sym typeface="Symbol" pitchFamily="18" charset="2"/>
              </a:rPr>
              <a:t> </a:t>
            </a:r>
            <a:r>
              <a:rPr lang="fr-FR" sz="2000" dirty="0" err="1">
                <a:latin typeface="Calibri" pitchFamily="34" charset="0"/>
                <a:sym typeface="Symbol" pitchFamily="18" charset="2"/>
              </a:rPr>
              <a:t>element</a:t>
            </a:r>
            <a:r>
              <a:rPr lang="fr-FR" sz="2000" dirty="0">
                <a:latin typeface="Calibri" pitchFamily="34" charset="0"/>
                <a:sym typeface="Symbol" pitchFamily="18" charset="2"/>
              </a:rPr>
              <a:t> </a:t>
            </a:r>
            <a:r>
              <a:rPr lang="fr-FR" sz="2000" dirty="0" err="1" smtClean="0">
                <a:latin typeface="Calibri" pitchFamily="34" charset="0"/>
                <a:sym typeface="Symbol" pitchFamily="18" charset="2"/>
              </a:rPr>
              <a:t>method</a:t>
            </a:r>
            <a:endParaRPr lang="fr-FR" sz="2000" dirty="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 dirty="0" err="1">
                <a:latin typeface="Calibri" pitchFamily="34" charset="0"/>
                <a:sym typeface="Symbol" pitchFamily="18" charset="2"/>
              </a:rPr>
              <a:t>Ax</a:t>
            </a:r>
            <a:r>
              <a:rPr lang="fr-FR" sz="2000" dirty="0">
                <a:latin typeface="Calibri" pitchFamily="34" charset="0"/>
                <a:sym typeface="Symbol" pitchFamily="18" charset="2"/>
              </a:rPr>
              <a:t>=b, </a:t>
            </a:r>
            <a:r>
              <a:rPr lang="fr-FR" sz="2000" dirty="0" err="1">
                <a:latin typeface="Calibri" pitchFamily="34" charset="0"/>
                <a:sym typeface="Symbol" pitchFamily="18" charset="2"/>
              </a:rPr>
              <a:t>with</a:t>
            </a:r>
            <a:r>
              <a:rPr lang="fr-FR" sz="2000" dirty="0">
                <a:latin typeface="Calibri" pitchFamily="34" charset="0"/>
                <a:sym typeface="Symbol" pitchFamily="18" charset="2"/>
              </a:rPr>
              <a:t> A non </a:t>
            </a:r>
            <a:r>
              <a:rPr lang="fr-FR" sz="2000" dirty="0" err="1">
                <a:latin typeface="Calibri" pitchFamily="34" charset="0"/>
                <a:sym typeface="Symbol" pitchFamily="18" charset="2"/>
              </a:rPr>
              <a:t>symmetric</a:t>
            </a:r>
            <a:endParaRPr lang="fr-FR" sz="2000" dirty="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 dirty="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 dirty="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 dirty="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 dirty="0">
              <a:latin typeface="Calibri" pitchFamily="34" charset="0"/>
              <a:sym typeface="Symbol" pitchFamily="18" charset="2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785813" y="3143250"/>
          <a:ext cx="6858048" cy="2523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910"/>
                <a:gridCol w="1095910"/>
                <a:gridCol w="1429846"/>
                <a:gridCol w="3236382"/>
              </a:tblGrid>
              <a:tr h="470853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Matrix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NNZ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ORIGIN</a:t>
                      </a:r>
                      <a:endParaRPr lang="fr-FR" dirty="0"/>
                    </a:p>
                  </a:txBody>
                  <a:tcPr/>
                </a:tc>
              </a:tr>
              <a:tr h="470853">
                <a:tc>
                  <a:txBody>
                    <a:bodyPr/>
                    <a:lstStyle/>
                    <a:p>
                      <a:r>
                        <a:rPr lang="fr-FR" dirty="0" smtClean="0"/>
                        <a:t>CASE05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161,070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5,066,996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2D </a:t>
                      </a:r>
                      <a:r>
                        <a:rPr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linear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cascade turbine</a:t>
                      </a:r>
                      <a:endParaRPr lang="fr-FR" dirty="0"/>
                    </a:p>
                  </a:txBody>
                  <a:tcPr/>
                </a:tc>
              </a:tr>
              <a:tr h="470853">
                <a:tc>
                  <a:txBody>
                    <a:bodyPr/>
                    <a:lstStyle/>
                    <a:p>
                      <a:r>
                        <a:rPr lang="fr-FR" dirty="0" smtClean="0"/>
                        <a:t>CASE07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233,786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11,762,405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2D </a:t>
                      </a:r>
                      <a:r>
                        <a:rPr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linear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cascade </a:t>
                      </a:r>
                      <a:r>
                        <a:rPr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compressor</a:t>
                      </a:r>
                      <a:endParaRPr lang="fr-FR" dirty="0"/>
                    </a:p>
                  </a:txBody>
                  <a:tcPr/>
                </a:tc>
              </a:tr>
              <a:tr h="470853">
                <a:tc>
                  <a:txBody>
                    <a:bodyPr/>
                    <a:lstStyle/>
                    <a:p>
                      <a:r>
                        <a:rPr lang="fr-FR" dirty="0" smtClean="0"/>
                        <a:t>CASE10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261,465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26,872,530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3D </a:t>
                      </a:r>
                      <a:r>
                        <a:rPr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hydraulic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gate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case</a:t>
                      </a:r>
                      <a:endParaRPr lang="fr-FR" dirty="0"/>
                    </a:p>
                  </a:txBody>
                  <a:tcPr/>
                </a:tc>
              </a:tr>
              <a:tr h="470853">
                <a:tc>
                  <a:txBody>
                    <a:bodyPr/>
                    <a:lstStyle/>
                    <a:p>
                      <a:r>
                        <a:rPr lang="fr-FR" dirty="0" smtClean="0"/>
                        <a:t>CASE17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381,689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37,464,962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3D jet </a:t>
                      </a:r>
                      <a:r>
                        <a:rPr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engine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compressor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76581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4"/>
          <p:cNvSpPr>
            <a:spLocks noChangeArrowheads="1"/>
          </p:cNvSpPr>
          <p:nvPr/>
        </p:nvSpPr>
        <p:spPr bwMode="auto">
          <a:xfrm>
            <a:off x="955675" y="260350"/>
            <a:ext cx="7067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Software architecture for solving sparse linear solvers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1528763" y="260350"/>
            <a:ext cx="5921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First solver for A non symmetric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Direct method based on Gauss factorization</a:t>
            </a:r>
          </a:p>
        </p:txBody>
      </p:sp>
      <p:sp>
        <p:nvSpPr>
          <p:cNvPr id="38915" name="Rectangle 65"/>
          <p:cNvSpPr>
            <a:spLocks noRot="1" noChangeArrowheads="1"/>
          </p:cNvSpPr>
          <p:nvPr/>
        </p:nvSpPr>
        <p:spPr bwMode="auto">
          <a:xfrm>
            <a:off x="642938" y="1571625"/>
            <a:ext cx="70723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latin typeface="Calibri" pitchFamily="34" charset="0"/>
              </a:rPr>
              <a:t>Gauss factorization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</a:rPr>
              <a:t>PA=LU</a:t>
            </a:r>
            <a:r>
              <a:rPr lang="fr-FR" sz="2000" baseline="30000">
                <a:latin typeface="Calibri" pitchFamily="34" charset="0"/>
              </a:rPr>
              <a:t>  </a:t>
            </a:r>
            <a:r>
              <a:rPr lang="fr-FR" sz="2000">
                <a:latin typeface="Calibri" pitchFamily="34" charset="0"/>
              </a:rPr>
              <a:t> 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</a:rPr>
              <a:t>with L lower triangular and U upper triangular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</a:rPr>
              <a:t>and P permutation matrix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</a:rPr>
              <a:t>Based on elimination process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 baseline="30000">
                <a:latin typeface="Calibri" pitchFamily="34" charset="0"/>
              </a:rPr>
              <a:t>  </a:t>
            </a:r>
            <a:endParaRPr lang="fr-FR" sz="2000" baseline="300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Fill-in in L and U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  <a:sym typeface="Symbol" pitchFamily="18" charset="2"/>
              </a:rPr>
              <a:t>L and U sparse but not as much as A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Stability ensured by partial pivoting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  <a:sym typeface="Symbol" pitchFamily="18" charset="2"/>
              </a:rPr>
              <a:t>Permutation of rows to get the largest pivot at each step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latin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2671763" y="260350"/>
            <a:ext cx="363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Sparse Gauss factorization</a:t>
            </a:r>
          </a:p>
        </p:txBody>
      </p:sp>
      <p:sp>
        <p:nvSpPr>
          <p:cNvPr id="39939" name="Rectangle 65"/>
          <p:cNvSpPr>
            <a:spLocks noRot="1" noChangeArrowheads="1"/>
          </p:cNvSpPr>
          <p:nvPr/>
        </p:nvSpPr>
        <p:spPr bwMode="auto">
          <a:xfrm>
            <a:off x="785813" y="928688"/>
            <a:ext cx="7715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latin typeface="Calibri" pitchFamily="34" charset="0"/>
              </a:rPr>
              <a:t>Symbolic factorization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</a:rPr>
              <a:t>Build the elimination tree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latin typeface="Calibri" pitchFamily="34" charset="0"/>
              </a:rPr>
              <a:t>Reduction of fill-in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</a:rPr>
              <a:t>Renumber the unknowns with matrix P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</a:rPr>
              <a:t>minimum degree algorithm or nested dissection algorithm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latin typeface="Calibri" pitchFamily="34" charset="0"/>
              </a:rPr>
              <a:t>Numerical factorization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</a:rPr>
              <a:t>Build the matrices L and U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</a:rPr>
              <a:t>Six variants of the nested three loops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</a:rPr>
              <a:t>Use of BLAS3 thanks to a multifrontal or supernodal technique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latin typeface="Calibri" pitchFamily="34" charset="0"/>
              </a:rPr>
              <a:t>Numerical pivoting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</a:rPr>
              <a:t>Static pivoting chosen during symbolic factorization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</a:rPr>
              <a:t>Dynamic pivoting during numerical factorization 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latin typeface="Calibri" pitchFamily="34" charset="0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latin typeface="Calibri" pitchFamily="34" charset="0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latin typeface="Calibri" pitchFamily="34" charset="0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latin typeface="Calibri" pitchFamily="34" charset="0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latin typeface="Calibri" pitchFamily="34" charset="0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latin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2671763" y="260350"/>
            <a:ext cx="3635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Sparse Gauss factorization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Applied to CFD problems</a:t>
            </a:r>
          </a:p>
        </p:txBody>
      </p:sp>
      <p:sp>
        <p:nvSpPr>
          <p:cNvPr id="40963" name="ZoneTexte 3"/>
          <p:cNvSpPr txBox="1">
            <a:spLocks noChangeArrowheads="1"/>
          </p:cNvSpPr>
          <p:nvPr/>
        </p:nvSpPr>
        <p:spPr bwMode="auto">
          <a:xfrm>
            <a:off x="468313" y="1508125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solidFill>
                  <a:srgbClr val="002060"/>
                </a:solidFill>
                <a:latin typeface="Calibri" pitchFamily="34" charset="0"/>
              </a:rPr>
              <a:t>Results for matrix CASE17: time in seconds</a:t>
            </a:r>
          </a:p>
          <a:p>
            <a:r>
              <a:rPr lang="fr-FR" sz="2400">
                <a:solidFill>
                  <a:srgbClr val="002060"/>
                </a:solidFill>
                <a:latin typeface="Calibri" pitchFamily="34" charset="0"/>
              </a:rPr>
              <a:t>Grid’5000 cluster: quadricore dual-CPU nodes Carri System with 32 GB memory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857250" y="3071813"/>
          <a:ext cx="7000924" cy="1755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609"/>
                <a:gridCol w="1476768"/>
                <a:gridCol w="1175969"/>
                <a:gridCol w="1312682"/>
                <a:gridCol w="1175896"/>
              </a:tblGrid>
              <a:tr h="585154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Solver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Ordering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P=4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P=8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P=16</a:t>
                      </a:r>
                      <a:endParaRPr lang="fr-FR" dirty="0"/>
                    </a:p>
                  </a:txBody>
                  <a:tcPr/>
                </a:tc>
              </a:tr>
              <a:tr h="585154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SuperLU_DIST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METIS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2073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1098</a:t>
                      </a:r>
                      <a:endParaRPr lang="fr-FR" dirty="0"/>
                    </a:p>
                  </a:txBody>
                  <a:tcPr/>
                </a:tc>
              </a:tr>
              <a:tr h="585154">
                <a:tc>
                  <a:txBody>
                    <a:bodyPr/>
                    <a:lstStyle/>
                    <a:p>
                      <a:r>
                        <a:rPr lang="fr-FR" dirty="0" smtClean="0"/>
                        <a:t>MUMPS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METIS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3598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2969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1874838" y="260350"/>
            <a:ext cx="5229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Second solver for A non symmetric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Iterative method based on GMRES(m)</a:t>
            </a:r>
          </a:p>
        </p:txBody>
      </p:sp>
      <p:sp>
        <p:nvSpPr>
          <p:cNvPr id="8198" name="Rectangle 65"/>
          <p:cNvSpPr>
            <a:spLocks noRot="1" noChangeArrowheads="1"/>
          </p:cNvSpPr>
          <p:nvPr/>
        </p:nvSpPr>
        <p:spPr bwMode="auto">
          <a:xfrm>
            <a:off x="714375" y="1285875"/>
            <a:ext cx="80724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latin typeface="Calibri" pitchFamily="34" charset="0"/>
              </a:rPr>
              <a:t>GMRES(m)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latin typeface="Calibri" pitchFamily="34" charset="0"/>
              <a:sym typeface="Symbol" pitchFamily="18" charset="2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85813" y="1714500"/>
          <a:ext cx="6500812" cy="1849438"/>
        </p:xfrm>
        <a:graphic>
          <a:graphicData uri="http://schemas.openxmlformats.org/presentationml/2006/ole">
            <p:oleObj spid="_x0000_s8194" name="Équation" r:id="rId3" imgW="3479760" imgH="990360" progId="Equation.3">
              <p:embed/>
            </p:oleObj>
          </a:graphicData>
        </a:graphic>
      </p:graphicFrame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14375" y="3643313"/>
            <a:ext cx="7358063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2438" indent="-452438">
              <a:spcBef>
                <a:spcPct val="20000"/>
              </a:spcBef>
              <a:buClr>
                <a:srgbClr val="00007D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rgbClr val="9999CC"/>
                </a:solidFill>
                <a:latin typeface="Calibri" pitchFamily="34" charset="0"/>
                <a:sym typeface="Symbol" pitchFamily="18" charset="2"/>
              </a:rPr>
              <a:t>Convergence</a:t>
            </a:r>
          </a:p>
          <a:p>
            <a:pPr marL="452438" indent="-452438">
              <a:spcBef>
                <a:spcPct val="20000"/>
              </a:spcBef>
              <a:buClr>
                <a:srgbClr val="00007D"/>
              </a:buClr>
              <a:buSzPct val="75000"/>
              <a:tabLst>
                <a:tab pos="1971675" algn="l"/>
                <a:tab pos="2781300" algn="l"/>
              </a:tabLst>
            </a:pPr>
            <a:endParaRPr lang="fr-FR" sz="2000">
              <a:solidFill>
                <a:srgbClr val="9999CC"/>
              </a:solidFill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rgbClr val="00007D"/>
              </a:buClr>
              <a:buSzPct val="75000"/>
              <a:tabLst>
                <a:tab pos="1971675" algn="l"/>
                <a:tab pos="2781300" algn="l"/>
              </a:tabLst>
            </a:pPr>
            <a:endParaRPr lang="fr-FR" sz="2000">
              <a:solidFill>
                <a:srgbClr val="9999CC"/>
              </a:solidFill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rgbClr val="00007D"/>
              </a:buClr>
              <a:buSzPct val="75000"/>
              <a:tabLst>
                <a:tab pos="1971675" algn="l"/>
                <a:tab pos="2781300" algn="l"/>
              </a:tabLst>
            </a:pPr>
            <a:endParaRPr lang="fr-FR" sz="2000">
              <a:solidFill>
                <a:srgbClr val="9999CC"/>
              </a:solidFill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rgbClr val="00007D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  <a:sym typeface="Symbol" pitchFamily="18" charset="2"/>
              </a:rPr>
              <a:t>Possible stagnation if A non normal or for small m</a:t>
            </a:r>
          </a:p>
          <a:p>
            <a:pPr marL="452438" indent="-452438">
              <a:spcBef>
                <a:spcPct val="20000"/>
              </a:spcBef>
              <a:buClr>
                <a:srgbClr val="00007D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rgbClr val="9999CC"/>
                </a:solidFill>
                <a:latin typeface="Calibri" pitchFamily="34" charset="0"/>
                <a:sym typeface="Symbol" pitchFamily="18" charset="2"/>
              </a:rPr>
              <a:t>Preconditioned GMRES(m)</a:t>
            </a:r>
          </a:p>
          <a:p>
            <a:pPr marL="452438" indent="-452438">
              <a:spcBef>
                <a:spcPct val="20000"/>
              </a:spcBef>
              <a:buClr>
                <a:srgbClr val="00007D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  <a:sym typeface="Symbol" pitchFamily="18" charset="2"/>
              </a:rPr>
              <a:t>Apply GMRES(m) to M</a:t>
            </a:r>
            <a:r>
              <a:rPr lang="fr-FR" sz="2000" baseline="30000">
                <a:latin typeface="Calibri" pitchFamily="34" charset="0"/>
                <a:sym typeface="Symbol" pitchFamily="18" charset="2"/>
              </a:rPr>
              <a:t>-1</a:t>
            </a:r>
            <a:r>
              <a:rPr lang="fr-FR" sz="2000">
                <a:latin typeface="Calibri" pitchFamily="34" charset="0"/>
                <a:sym typeface="Symbol" pitchFamily="18" charset="2"/>
              </a:rPr>
              <a:t> A or A M</a:t>
            </a:r>
            <a:r>
              <a:rPr lang="fr-FR" sz="2000" baseline="30000">
                <a:latin typeface="Calibri" pitchFamily="34" charset="0"/>
                <a:sym typeface="Symbol" pitchFamily="18" charset="2"/>
              </a:rPr>
              <a:t>-1</a:t>
            </a:r>
          </a:p>
          <a:p>
            <a:pPr marL="452438" indent="-452438">
              <a:spcBef>
                <a:spcPct val="20000"/>
              </a:spcBef>
              <a:buClr>
                <a:srgbClr val="00007D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  <a:sym typeface="Symbol" pitchFamily="18" charset="2"/>
              </a:rPr>
              <a:t> </a:t>
            </a:r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195" name="Équation" r:id="rId4" imgW="114120" imgH="215640" progId="Equation.3">
              <p:embed/>
            </p:oleObj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785813" y="4071938"/>
          <a:ext cx="5000625" cy="898525"/>
        </p:xfrm>
        <a:graphic>
          <a:graphicData uri="http://schemas.openxmlformats.org/presentationml/2006/ole">
            <p:oleObj spid="_x0000_s8196" name="Équation" r:id="rId5" imgW="3111480" imgH="5587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2571750" y="260350"/>
            <a:ext cx="383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Preconditioned GMRES(m)</a:t>
            </a:r>
          </a:p>
        </p:txBody>
      </p:sp>
      <p:sp>
        <p:nvSpPr>
          <p:cNvPr id="9221" name="Rectangle 65"/>
          <p:cNvSpPr>
            <a:spLocks noRot="1" noChangeArrowheads="1"/>
          </p:cNvSpPr>
          <p:nvPr/>
        </p:nvSpPr>
        <p:spPr bwMode="auto">
          <a:xfrm>
            <a:off x="642938" y="857250"/>
            <a:ext cx="807243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rgbClr val="FF0000"/>
                </a:solidFill>
                <a:latin typeface="Calibri" pitchFamily="34" charset="0"/>
              </a:rPr>
              <a:t>M must be non singular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latin typeface="Calibri" pitchFamily="34" charset="0"/>
              </a:rPr>
              <a:t>Simple preconditioners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  <a:sym typeface="Symbol" pitchFamily="18" charset="2"/>
              </a:rPr>
              <a:t>Splitting A=L+D+U; M= D or 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Incomplete factorization preconditioners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  <a:sym typeface="Symbol" pitchFamily="18" charset="2"/>
              </a:rPr>
              <a:t>A=LU</a:t>
            </a:r>
            <a:r>
              <a:rPr lang="fr-FR" sz="2000" baseline="30000">
                <a:latin typeface="Calibri" pitchFamily="34" charset="0"/>
                <a:sym typeface="Symbol" pitchFamily="18" charset="2"/>
              </a:rPr>
              <a:t> </a:t>
            </a:r>
            <a:r>
              <a:rPr lang="fr-FR" sz="2000">
                <a:latin typeface="Calibri" pitchFamily="34" charset="0"/>
                <a:sym typeface="Symbol" pitchFamily="18" charset="2"/>
              </a:rPr>
              <a:t>+ R; M=LU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  <a:sym typeface="Symbol" pitchFamily="18" charset="2"/>
              </a:rPr>
              <a:t>ILU(0): no fill-in in L and U; ILU(k): level-k fill-in in L and U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endParaRPr lang="fr-FR" sz="20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Multigrid preconditioners</a:t>
            </a:r>
            <a:endParaRPr lang="fr-FR" sz="20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  <a:sym typeface="Symbol" pitchFamily="18" charset="2"/>
              </a:rPr>
              <a:t>M defined by one V-cycle of AMG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Subdomain preconditioners</a:t>
            </a:r>
            <a:endParaRPr lang="fr-FR" sz="20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  <a:sym typeface="Symbol" pitchFamily="18" charset="2"/>
              </a:rPr>
              <a:t>M defined by additive or multiplicative Schwarz method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Deflation and coarse-grid preconditioners</a:t>
            </a:r>
            <a:endParaRPr lang="fr-FR" sz="20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  <a:sym typeface="Symbol" pitchFamily="18" charset="2"/>
              </a:rPr>
              <a:t>M defined by estimation of invariant subspaces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endParaRPr lang="fr-FR" sz="20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endParaRPr lang="fr-FR" sz="20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endParaRPr lang="fr-FR" sz="20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endParaRPr lang="fr-FR" sz="20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latin typeface="Calibri" pitchFamily="34" charset="0"/>
                <a:sym typeface="Symbol" pitchFamily="18" charset="2"/>
              </a:rPr>
              <a:t> 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latin typeface="Calibri" pitchFamily="34" charset="0"/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latin typeface="Calibri" pitchFamily="34" charset="0"/>
              <a:sym typeface="Symbol" pitchFamily="18" charset="2"/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218" name="Équation" r:id="rId3" imgW="114120" imgH="215640" progId="Equation.3">
              <p:embed/>
            </p:oleObj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3678238" y="1571625"/>
          <a:ext cx="3048000" cy="428625"/>
        </p:xfrm>
        <a:graphic>
          <a:graphicData uri="http://schemas.openxmlformats.org/presentationml/2006/ole">
            <p:oleObj spid="_x0000_s9219" name="Équation" r:id="rId4" imgW="16254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2459038" y="260350"/>
            <a:ext cx="4060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Preconditioned GMRES(m)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Applied to CFD problems</a:t>
            </a:r>
          </a:p>
        </p:txBody>
      </p:sp>
      <p:pic>
        <p:nvPicPr>
          <p:cNvPr id="41987" name="Image 7" descr="CASE5_iter_proc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500188"/>
            <a:ext cx="4286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Image 8" descr="CASE7_iter_proc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557338"/>
            <a:ext cx="4214812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ZoneTexte 4"/>
          <p:cNvSpPr txBox="1">
            <a:spLocks noChangeArrowheads="1"/>
          </p:cNvSpPr>
          <p:nvPr/>
        </p:nvSpPr>
        <p:spPr bwMode="auto">
          <a:xfrm>
            <a:off x="539750" y="5516563"/>
            <a:ext cx="3621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Same Grid’5000 cluster as before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763963" y="2730500"/>
            <a:ext cx="3760787" cy="1500188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30" tIns="37015" rIns="74030" bIns="37015"/>
          <a:lstStyle/>
          <a:p>
            <a:pPr algn="ctr"/>
            <a:r>
              <a:rPr lang="fr-FR" sz="1200" b="1"/>
              <a:t>Numerical methods</a:t>
            </a:r>
          </a:p>
          <a:p>
            <a:pPr algn="ctr"/>
            <a:r>
              <a:rPr lang="fr-FR" sz="1200" b="1">
                <a:solidFill>
                  <a:srgbClr val="FF0000"/>
                </a:solidFill>
              </a:rPr>
              <a:t>GW_NUM</a:t>
            </a:r>
          </a:p>
          <a:p>
            <a:pPr algn="ctr"/>
            <a:endParaRPr lang="fr-FR" sz="120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484438" y="1195388"/>
            <a:ext cx="3816350" cy="1214437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30" tIns="37015" rIns="74030" bIns="37015"/>
          <a:lstStyle/>
          <a:p>
            <a:pPr algn="ctr"/>
            <a:r>
              <a:rPr lang="fr-FR" sz="1200" b="1"/>
              <a:t>Random physical models</a:t>
            </a:r>
            <a:endParaRPr lang="fr-FR" sz="1200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857500" y="1643063"/>
            <a:ext cx="800100" cy="5667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30" tIns="37015" rIns="74030" bIns="37015"/>
          <a:lstStyle/>
          <a:p>
            <a:r>
              <a:rPr lang="fr-FR" sz="1000" b="1"/>
              <a:t>Porous Media</a:t>
            </a:r>
          </a:p>
          <a:p>
            <a:r>
              <a:rPr lang="fr-FR" sz="1000" b="1">
                <a:solidFill>
                  <a:srgbClr val="FF0000"/>
                </a:solidFill>
              </a:rPr>
              <a:t>PARADIS</a:t>
            </a:r>
            <a:endParaRPr lang="fr-FR" sz="1000">
              <a:solidFill>
                <a:srgbClr val="FF0000"/>
              </a:solidFill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3929063" y="3143250"/>
            <a:ext cx="1357312" cy="996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30" tIns="37015" rIns="74030" bIns="37015"/>
          <a:lstStyle/>
          <a:p>
            <a:r>
              <a:rPr lang="fr-FR" sz="1000" b="1"/>
              <a:t>Solvers</a:t>
            </a:r>
          </a:p>
          <a:p>
            <a:endParaRPr lang="fr-FR" sz="1000"/>
          </a:p>
          <a:p>
            <a:r>
              <a:rPr lang="fr-FR" sz="1000"/>
              <a:t>PDE solvers</a:t>
            </a:r>
          </a:p>
          <a:p>
            <a:r>
              <a:rPr lang="fr-FR" sz="1000"/>
              <a:t>ODE solvers</a:t>
            </a:r>
          </a:p>
          <a:p>
            <a:r>
              <a:rPr lang="fr-FR" sz="1000"/>
              <a:t>Linear solvers</a:t>
            </a:r>
          </a:p>
          <a:p>
            <a:r>
              <a:rPr lang="fr-FR" sz="1000"/>
              <a:t>Particle tracker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1633538" y="2770188"/>
            <a:ext cx="1746250" cy="1430337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30" tIns="37015" rIns="74030" bIns="37015"/>
          <a:lstStyle/>
          <a:p>
            <a:pPr algn="ctr"/>
            <a:r>
              <a:rPr lang="fr-FR" sz="1200" b="1"/>
              <a:t>Utilitaries</a:t>
            </a:r>
          </a:p>
          <a:p>
            <a:pPr algn="ctr"/>
            <a:r>
              <a:rPr lang="fr-FR" sz="1200" b="1">
                <a:solidFill>
                  <a:srgbClr val="FF0000"/>
                </a:solidFill>
              </a:rPr>
              <a:t>GW_UTIL</a:t>
            </a:r>
            <a:endParaRPr lang="fr-FR" sz="1200" b="1"/>
          </a:p>
          <a:p>
            <a:r>
              <a:rPr lang="fr-FR" sz="1000"/>
              <a:t>Input / Output</a:t>
            </a:r>
          </a:p>
          <a:p>
            <a:r>
              <a:rPr lang="fr-FR" sz="1000"/>
              <a:t>Visualization</a:t>
            </a:r>
          </a:p>
          <a:p>
            <a:r>
              <a:rPr lang="fr-FR" sz="1000"/>
              <a:t>Results structures</a:t>
            </a:r>
          </a:p>
          <a:p>
            <a:r>
              <a:rPr lang="fr-FR" sz="1000"/>
              <a:t>Parameters structures</a:t>
            </a:r>
          </a:p>
          <a:p>
            <a:r>
              <a:rPr lang="fr-FR" sz="1000"/>
              <a:t>Parallel and grid tools</a:t>
            </a:r>
          </a:p>
          <a:p>
            <a:r>
              <a:rPr lang="fr-FR" sz="1000"/>
              <a:t>Geometry</a:t>
            </a: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2428875" y="4714875"/>
            <a:ext cx="3944938" cy="708025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30" tIns="37015" rIns="74030" bIns="37015"/>
          <a:lstStyle/>
          <a:p>
            <a:pPr algn="ctr"/>
            <a:r>
              <a:rPr lang="fr-FR" sz="1200" b="1"/>
              <a:t>Open source libraries</a:t>
            </a:r>
          </a:p>
          <a:p>
            <a:endParaRPr lang="fr-FR" sz="1000"/>
          </a:p>
          <a:p>
            <a:r>
              <a:rPr lang="fr-FR" sz="1000"/>
              <a:t>Boost, FFTW, CGal, Hypre, Sundials, MPI, OpenGL, Xerces-C,…</a:t>
            </a:r>
          </a:p>
        </p:txBody>
      </p:sp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3055938" y="2405063"/>
            <a:ext cx="0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12"/>
          <p:cNvSpPr>
            <a:spLocks noChangeShapeType="1"/>
          </p:cNvSpPr>
          <p:nvPr/>
        </p:nvSpPr>
        <p:spPr bwMode="auto">
          <a:xfrm flipH="1">
            <a:off x="5886450" y="2395538"/>
            <a:ext cx="0" cy="331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3127375" y="4197350"/>
            <a:ext cx="0" cy="512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14"/>
          <p:cNvSpPr>
            <a:spLocks noChangeShapeType="1"/>
          </p:cNvSpPr>
          <p:nvPr/>
        </p:nvSpPr>
        <p:spPr bwMode="auto">
          <a:xfrm>
            <a:off x="5740400" y="4227513"/>
            <a:ext cx="1588" cy="473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Rectangle 15"/>
          <p:cNvSpPr>
            <a:spLocks noChangeArrowheads="1"/>
          </p:cNvSpPr>
          <p:nvPr/>
        </p:nvSpPr>
        <p:spPr bwMode="auto">
          <a:xfrm>
            <a:off x="5643563" y="3143250"/>
            <a:ext cx="1357312" cy="996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30" tIns="37015" rIns="74030" bIns="37015"/>
          <a:lstStyle/>
          <a:p>
            <a:r>
              <a:rPr lang="fr-FR" sz="1000" b="1"/>
              <a:t>UQ methods</a:t>
            </a:r>
          </a:p>
          <a:p>
            <a:endParaRPr lang="fr-FR" sz="1000"/>
          </a:p>
          <a:p>
            <a:r>
              <a:rPr lang="fr-FR" sz="1000"/>
              <a:t>Monte-Carlo</a:t>
            </a:r>
          </a:p>
        </p:txBody>
      </p:sp>
      <p:sp>
        <p:nvSpPr>
          <p:cNvPr id="15373" name="Rectangle 16"/>
          <p:cNvSpPr>
            <a:spLocks noChangeArrowheads="1"/>
          </p:cNvSpPr>
          <p:nvPr/>
        </p:nvSpPr>
        <p:spPr bwMode="auto">
          <a:xfrm>
            <a:off x="4140200" y="1627188"/>
            <a:ext cx="800100" cy="5667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30" tIns="37015" rIns="74030" bIns="37015"/>
          <a:lstStyle/>
          <a:p>
            <a:r>
              <a:rPr lang="fr-FR" sz="1000" b="1"/>
              <a:t>Fracture</a:t>
            </a:r>
          </a:p>
          <a:p>
            <a:r>
              <a:rPr lang="fr-FR" sz="1000" b="1"/>
              <a:t>Networks</a:t>
            </a:r>
          </a:p>
          <a:p>
            <a:r>
              <a:rPr lang="fr-FR" sz="1000" b="1">
                <a:solidFill>
                  <a:srgbClr val="FF0000"/>
                </a:solidFill>
              </a:rPr>
              <a:t>MP_FRAC</a:t>
            </a:r>
            <a:endParaRPr lang="fr-FR" sz="1000">
              <a:solidFill>
                <a:srgbClr val="FF0000"/>
              </a:solidFill>
            </a:endParaRPr>
          </a:p>
        </p:txBody>
      </p:sp>
      <p:sp>
        <p:nvSpPr>
          <p:cNvPr id="15374" name="Rectangle 17"/>
          <p:cNvSpPr>
            <a:spLocks noChangeArrowheads="1"/>
          </p:cNvSpPr>
          <p:nvPr/>
        </p:nvSpPr>
        <p:spPr bwMode="auto">
          <a:xfrm>
            <a:off x="5292725" y="1627188"/>
            <a:ext cx="800100" cy="5667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030" tIns="37015" rIns="74030" bIns="37015"/>
          <a:lstStyle/>
          <a:p>
            <a:r>
              <a:rPr lang="fr-FR" sz="1000" b="1"/>
              <a:t>Fractured-Porous Media</a:t>
            </a:r>
            <a:endParaRPr lang="fr-FR" sz="1000"/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>
            <a:off x="285750" y="0"/>
            <a:ext cx="8572500" cy="5000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>
                <a:solidFill>
                  <a:schemeClr val="tx2"/>
                </a:solidFill>
              </a:rPr>
              <a:t>H2OLab software platform</a:t>
            </a:r>
            <a:endParaRPr lang="en-GB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2459038" y="260350"/>
            <a:ext cx="4060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Preconditioned GMRES(m)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Applied to CFD problems</a:t>
            </a:r>
          </a:p>
        </p:txBody>
      </p:sp>
      <p:pic>
        <p:nvPicPr>
          <p:cNvPr id="43011" name="Image 6" descr="CASE5_time_proc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857375"/>
            <a:ext cx="42862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Image 7" descr="CASE7_time_proc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857375"/>
            <a:ext cx="414813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2459038" y="260350"/>
            <a:ext cx="4060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Preconditioned GMRES(m)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Applied to CFD problems</a:t>
            </a:r>
          </a:p>
        </p:txBody>
      </p:sp>
      <p:pic>
        <p:nvPicPr>
          <p:cNvPr id="44035" name="Image 4" descr="CASE10_iter_proc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00188"/>
            <a:ext cx="4500563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Image 5" descr="CASE17_iter_proc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88"/>
            <a:ext cx="4500562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2459038" y="260350"/>
            <a:ext cx="4060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Preconditioned GMRES(m)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Applied to CFD problems</a:t>
            </a:r>
          </a:p>
        </p:txBody>
      </p:sp>
      <p:pic>
        <p:nvPicPr>
          <p:cNvPr id="45059" name="Image 6" descr="CASE10_time_proc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75"/>
            <a:ext cx="4284663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Image 7" descr="CASE17_time_proc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1571625"/>
            <a:ext cx="4786313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erhel\Documents\Mes doc\LIBRAERO\theseDesire\Figures\deflation\deflation_figures\CASE_17_D32_m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25538"/>
            <a:ext cx="5264150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4"/>
          <p:cNvSpPr>
            <a:spLocks noChangeArrowheads="1"/>
          </p:cNvSpPr>
          <p:nvPr/>
        </p:nvSpPr>
        <p:spPr bwMode="auto">
          <a:xfrm>
            <a:off x="1843088" y="260350"/>
            <a:ext cx="5292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GPREMS(m) combined with deflation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403350" y="404813"/>
            <a:ext cx="6443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Linear solvers for CFD problems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Summary</a:t>
            </a:r>
            <a:endParaRPr lang="fr-FR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808038" y="1792288"/>
            <a:ext cx="66849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>
                <a:latin typeface="Calibri" pitchFamily="34" charset="0"/>
              </a:rPr>
              <a:t> Gauss is efficient for small matrices</a:t>
            </a:r>
          </a:p>
          <a:p>
            <a:pPr>
              <a:buFontTx/>
              <a:buChar char="•"/>
            </a:pPr>
            <a:r>
              <a:rPr lang="fr-FR">
                <a:latin typeface="Calibri" pitchFamily="34" charset="0"/>
              </a:rPr>
              <a:t> Static pivoting can fail but is very efficient</a:t>
            </a:r>
          </a:p>
          <a:p>
            <a:pPr>
              <a:buFontTx/>
              <a:buChar char="•"/>
            </a:pPr>
            <a:r>
              <a:rPr lang="fr-FR">
                <a:latin typeface="Calibri" pitchFamily="34" charset="0"/>
              </a:rPr>
              <a:t> Gauss is scalable</a:t>
            </a:r>
          </a:p>
          <a:p>
            <a:pPr>
              <a:buFontTx/>
              <a:buChar char="•"/>
            </a:pPr>
            <a:r>
              <a:rPr lang="fr-FR">
                <a:latin typeface="Calibri" pitchFamily="34" charset="0"/>
              </a:rPr>
              <a:t> AMG fails</a:t>
            </a:r>
          </a:p>
          <a:p>
            <a:pPr>
              <a:buFontTx/>
              <a:buChar char="•"/>
            </a:pPr>
            <a:r>
              <a:rPr lang="fr-FR">
                <a:latin typeface="Calibri" pitchFamily="34" charset="0"/>
              </a:rPr>
              <a:t> GMRES(m) without preconditioner fails</a:t>
            </a:r>
          </a:p>
          <a:p>
            <a:pPr>
              <a:buFontTx/>
              <a:buChar char="•"/>
            </a:pPr>
            <a:r>
              <a:rPr lang="fr-FR">
                <a:latin typeface="Calibri" pitchFamily="34" charset="0"/>
              </a:rPr>
              <a:t> GMRES(m) with ILU can fail</a:t>
            </a:r>
          </a:p>
          <a:p>
            <a:pPr>
              <a:buFontTx/>
              <a:buChar char="•"/>
            </a:pPr>
            <a:r>
              <a:rPr lang="fr-FR">
                <a:latin typeface="Calibri" pitchFamily="34" charset="0"/>
              </a:rPr>
              <a:t> GMRES(m) with Additive or Multiplicative Schw	arz converges</a:t>
            </a:r>
          </a:p>
          <a:p>
            <a:pPr>
              <a:buFontTx/>
              <a:buChar char="•"/>
            </a:pPr>
            <a:r>
              <a:rPr lang="fr-FR">
                <a:latin typeface="Calibri" pitchFamily="34" charset="0"/>
              </a:rPr>
              <a:t> The number of iterations increases with the number of submatrices</a:t>
            </a:r>
          </a:p>
          <a:p>
            <a:endParaRPr lang="fr-FR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fr-FR">
                <a:latin typeface="Calibri" pitchFamily="34" charset="0"/>
              </a:rPr>
              <a:t> two-level parallelism is promising</a:t>
            </a:r>
          </a:p>
          <a:p>
            <a:pPr>
              <a:buFontTx/>
              <a:buChar char="•"/>
            </a:pPr>
            <a:r>
              <a:rPr lang="fr-FR">
                <a:latin typeface="Calibri" pitchFamily="34" charset="0"/>
              </a:rPr>
              <a:t> deflation is promising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5"/>
          <p:cNvSpPr txBox="1">
            <a:spLocks/>
          </p:cNvSpPr>
          <p:nvPr/>
        </p:nvSpPr>
        <p:spPr bwMode="auto">
          <a:xfrm>
            <a:off x="684213" y="692150"/>
            <a:ext cx="81534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rgbClr val="7598D9"/>
              </a:buClr>
              <a:buSzPct val="60000"/>
              <a:buFont typeface="Wingdings"/>
              <a:buChar char="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Corbel"/>
              </a:rPr>
              <a:t>Optimization and Efficiency</a:t>
            </a: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 2"/>
              <a:buChar char="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orbel"/>
              </a:rPr>
              <a:t>Use of free numerical libraries and own libraries</a:t>
            </a: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 2"/>
              <a:buChar char="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orbel"/>
              </a:rPr>
              <a:t>Test and comparison of numerical methods</a:t>
            </a: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 2"/>
              <a:buChar char="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orbel"/>
              </a:rPr>
              <a:t>Parallel computation (distributed and grid computing)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rgbClr val="7598D9"/>
              </a:buClr>
              <a:buSzPct val="60000"/>
              <a:buFont typeface="Wingdings"/>
              <a:buChar char=""/>
              <a:defRPr/>
            </a:pPr>
            <a:r>
              <a:rPr lang="en-US" sz="2000" b="1" dirty="0" err="1">
                <a:solidFill>
                  <a:sysClr val="windowText" lastClr="000000"/>
                </a:solidFill>
                <a:latin typeface="Corbel"/>
              </a:rPr>
              <a:t>Genericity</a:t>
            </a:r>
            <a:r>
              <a:rPr lang="en-US" sz="2000" b="1" dirty="0">
                <a:solidFill>
                  <a:sysClr val="windowText" lastClr="000000"/>
                </a:solidFill>
                <a:latin typeface="Corbel"/>
              </a:rPr>
              <a:t> and modularity</a:t>
            </a: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 2"/>
              <a:buChar char=""/>
              <a:defRPr/>
            </a:pPr>
            <a:r>
              <a:rPr lang="en-US" sz="2000" dirty="0">
                <a:solidFill>
                  <a:prstClr val="black"/>
                </a:solidFill>
                <a:latin typeface="Corbel"/>
              </a:rPr>
              <a:t>Object-oriented programming (C++)</a:t>
            </a: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 2"/>
              <a:buChar char="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orbel"/>
              </a:rPr>
              <a:t>Encapsulated objects and interface definitions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rgbClr val="7598D9"/>
              </a:buClr>
              <a:buSzPct val="60000"/>
              <a:buFont typeface="Wingdings"/>
              <a:buChar char="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Corbel"/>
              </a:rPr>
              <a:t>Maintenance and use</a:t>
            </a:r>
            <a:endParaRPr lang="en-US" sz="2000" dirty="0">
              <a:solidFill>
                <a:sysClr val="windowText" lastClr="000000"/>
              </a:solidFill>
              <a:latin typeface="Corbel"/>
            </a:endParaRP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 2"/>
              <a:buChar char="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orbel"/>
              </a:rPr>
              <a:t>Intensive testing and collection of benchmark tests</a:t>
            </a: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 2"/>
              <a:buChar char="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orbel"/>
              </a:rPr>
              <a:t>Documentation : user’s guide, developer’s guide</a:t>
            </a: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 2"/>
              <a:buChar char="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orbel"/>
              </a:rPr>
              <a:t>Database of results and web portal</a:t>
            </a:r>
          </a:p>
          <a:p>
            <a:pPr marL="381000" indent="-381000">
              <a:lnSpc>
                <a:spcPct val="80000"/>
              </a:lnSpc>
              <a:spcBef>
                <a:spcPts val="700"/>
              </a:spcBef>
              <a:buClr>
                <a:srgbClr val="7598D9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Corbel"/>
              </a:rPr>
              <a:t>Collaborative development</a:t>
            </a:r>
          </a:p>
          <a:p>
            <a:pPr marL="747713" lvl="1" indent="-381000">
              <a:lnSpc>
                <a:spcPct val="80000"/>
              </a:lnSpc>
              <a:spcBef>
                <a:spcPts val="550"/>
              </a:spcBef>
              <a:buClr>
                <a:srgbClr val="FE8637"/>
              </a:buClr>
              <a:buSzPct val="70000"/>
              <a:buFont typeface="Wingdings 2" pitchFamily="18" charset="2"/>
              <a:buChar char="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orbel"/>
              </a:rPr>
              <a:t>Advanced Server (</a:t>
            </a:r>
            <a:r>
              <a:rPr lang="en-US" sz="2000" dirty="0" err="1">
                <a:solidFill>
                  <a:sysClr val="windowText" lastClr="000000"/>
                </a:solidFill>
                <a:latin typeface="Corbel"/>
              </a:rPr>
              <a:t>Gforge</a:t>
            </a:r>
            <a:r>
              <a:rPr lang="en-US" sz="2000" dirty="0">
                <a:solidFill>
                  <a:sysClr val="windowText" lastClr="000000"/>
                </a:solidFill>
                <a:latin typeface="Corbel"/>
              </a:rPr>
              <a:t>) with control of version (SVN),…</a:t>
            </a:r>
          </a:p>
          <a:p>
            <a:pPr marL="701675" lvl="1" indent="-381000">
              <a:lnSpc>
                <a:spcPct val="80000"/>
              </a:lnSpc>
              <a:spcBef>
                <a:spcPts val="550"/>
              </a:spcBef>
              <a:buClr>
                <a:srgbClr val="FE8637"/>
              </a:buClr>
              <a:buSzPct val="70000"/>
              <a:buFont typeface="Wingdings 2" pitchFamily="18" charset="2"/>
              <a:buChar char="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orbel"/>
              </a:rPr>
              <a:t>Integrated development environments (Visual, Eclipse)</a:t>
            </a:r>
          </a:p>
          <a:p>
            <a:pPr marL="701675" lvl="1" indent="-381000">
              <a:lnSpc>
                <a:spcPct val="80000"/>
              </a:lnSpc>
              <a:spcBef>
                <a:spcPts val="550"/>
              </a:spcBef>
              <a:buClr>
                <a:srgbClr val="FE8637"/>
              </a:buClr>
              <a:buSzPct val="70000"/>
              <a:buFont typeface="Wingdings 2" pitchFamily="18" charset="2"/>
              <a:buChar char="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orbel"/>
              </a:rPr>
              <a:t>Cross-platform software (</a:t>
            </a:r>
            <a:r>
              <a:rPr lang="en-US" sz="2000" dirty="0" err="1">
                <a:solidFill>
                  <a:sysClr val="windowText" lastClr="000000"/>
                </a:solidFill>
                <a:latin typeface="Corbel"/>
              </a:rPr>
              <a:t>Cmake</a:t>
            </a:r>
            <a:r>
              <a:rPr lang="en-US" sz="2000" dirty="0">
                <a:solidFill>
                  <a:sysClr val="windowText" lastClr="000000"/>
                </a:solidFill>
                <a:latin typeface="Corbel"/>
              </a:rPr>
              <a:t>, </a:t>
            </a:r>
            <a:r>
              <a:rPr lang="en-US" sz="2000" dirty="0" err="1">
                <a:solidFill>
                  <a:sysClr val="windowText" lastClr="000000"/>
                </a:solidFill>
                <a:latin typeface="Corbel"/>
              </a:rPr>
              <a:t>Ctest</a:t>
            </a:r>
            <a:r>
              <a:rPr lang="en-US" sz="2000" dirty="0">
                <a:solidFill>
                  <a:sysClr val="windowText" lastClr="000000"/>
                </a:solidFill>
                <a:latin typeface="Corbel"/>
              </a:rPr>
              <a:t>)</a:t>
            </a:r>
          </a:p>
          <a:p>
            <a:pPr marL="701675" lvl="1" indent="-381000">
              <a:lnSpc>
                <a:spcPct val="80000"/>
              </a:lnSpc>
              <a:spcBef>
                <a:spcPts val="550"/>
              </a:spcBef>
              <a:buClr>
                <a:srgbClr val="FE8637"/>
              </a:buClr>
              <a:buSzPct val="70000"/>
              <a:buFont typeface="Wingdings 2" pitchFamily="18" charset="2"/>
              <a:buChar char="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Corbel"/>
              </a:rPr>
              <a:t>Software registration and future free distribution</a:t>
            </a: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 2"/>
              <a:buChar char=""/>
              <a:defRPr/>
            </a:pPr>
            <a:endParaRPr lang="en-US" dirty="0">
              <a:solidFill>
                <a:sysClr val="windowText" lastClr="000000"/>
              </a:solidFill>
              <a:latin typeface="Corbel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85750" y="0"/>
            <a:ext cx="8572500" cy="5000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>
                <a:solidFill>
                  <a:schemeClr val="tx2"/>
                </a:solidFill>
              </a:rPr>
              <a:t>H2OLab methodology</a:t>
            </a:r>
            <a:endParaRPr lang="en-GB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1497013" y="260350"/>
            <a:ext cx="5984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First case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 symmetric positive definite (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spd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)</a:t>
            </a:r>
          </a:p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arising from an elliptic or parabolic problem</a:t>
            </a:r>
          </a:p>
        </p:txBody>
      </p:sp>
      <p:sp>
        <p:nvSpPr>
          <p:cNvPr id="17411" name="Rectangle 65"/>
          <p:cNvSpPr>
            <a:spLocks noRot="1" noChangeArrowheads="1"/>
          </p:cNvSpPr>
          <p:nvPr/>
        </p:nvSpPr>
        <p:spPr bwMode="auto">
          <a:xfrm>
            <a:off x="642938" y="1571625"/>
            <a:ext cx="70723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</a:rPr>
              <a:t>Flow equations of a groundwater model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Q = - K*</a:t>
            </a:r>
            <a:r>
              <a:rPr lang="en-US" sz="2000">
                <a:sym typeface="Symbol" pitchFamily="18" charset="2"/>
              </a:rPr>
              <a:t>grad (h</a:t>
            </a:r>
            <a:r>
              <a:rPr lang="fr-FR" sz="2000">
                <a:sym typeface="Symbol" pitchFamily="18" charset="2"/>
              </a:rPr>
              <a:t>) in </a:t>
            </a:r>
            <a:r>
              <a:rPr lang="el-GR" sz="2000">
                <a:sym typeface="Symbol" pitchFamily="18" charset="2"/>
              </a:rPr>
              <a:t>Ω</a:t>
            </a:r>
            <a:r>
              <a:rPr lang="fr-FR" sz="2000">
                <a:sym typeface="Symbol" pitchFamily="18" charset="2"/>
              </a:rPr>
              <a:t> 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ym typeface="Symbol" pitchFamily="18" charset="2"/>
              </a:rPr>
              <a:t>div (Q) = 0 in </a:t>
            </a:r>
            <a:r>
              <a:rPr lang="el-GR" sz="2000">
                <a:sym typeface="Symbol" pitchFamily="18" charset="2"/>
              </a:rPr>
              <a:t>Ω</a:t>
            </a:r>
            <a:r>
              <a:rPr lang="fr-FR" sz="2000">
                <a:sym typeface="Symbol" pitchFamily="18" charset="2"/>
              </a:rPr>
              <a:t> 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ym typeface="Symbol" pitchFamily="18" charset="2"/>
              </a:rPr>
              <a:t>Boundary conditions on ∂</a:t>
            </a:r>
            <a:r>
              <a:rPr lang="el-GR" sz="2000">
                <a:sym typeface="Symbol" pitchFamily="18" charset="2"/>
              </a:rPr>
              <a:t>Ω</a:t>
            </a:r>
            <a:endParaRPr lang="fr-FR" sz="20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sym typeface="Symbol" pitchFamily="18" charset="2"/>
              </a:rPr>
              <a:t>Spatial discretization scheme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ym typeface="Symbol" pitchFamily="18" charset="2"/>
              </a:rPr>
              <a:t>Finite element method 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ym typeface="Symbol" pitchFamily="18" charset="2"/>
              </a:rPr>
              <a:t>or finite volume method …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ym typeface="Symbol" pitchFamily="18" charset="2"/>
              </a:rPr>
              <a:t>Ax=b, with A spd and sparse 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</p:txBody>
      </p:sp>
      <p:pic>
        <p:nvPicPr>
          <p:cNvPr id="17412" name="Picture 4" descr="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1647825"/>
            <a:ext cx="3571875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903663" y="8366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2400">
              <a:latin typeface="Batang" pitchFamily="18" charset="-127"/>
            </a:endParaRP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4119563" y="1052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sz="2400">
              <a:latin typeface="Batang" pitchFamily="18" charset="-127"/>
            </a:endParaRP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4427538" y="1844675"/>
            <a:ext cx="4032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2D Heterogeneous permeability field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Stochastic model Y =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ln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(K)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with correlation function</a:t>
            </a:r>
          </a:p>
        </p:txBody>
      </p:sp>
      <p:sp>
        <p:nvSpPr>
          <p:cNvPr id="1031" name="Rectangle 59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026" name="Object 58"/>
          <p:cNvGraphicFramePr>
            <a:graphicFrameLocks noChangeAspect="1"/>
          </p:cNvGraphicFramePr>
          <p:nvPr/>
        </p:nvGraphicFramePr>
        <p:xfrm>
          <a:off x="5148263" y="2997200"/>
          <a:ext cx="2592387" cy="846138"/>
        </p:xfrm>
        <a:graphic>
          <a:graphicData uri="http://schemas.openxmlformats.org/presentationml/2006/ole">
            <p:oleObj spid="_x0000_s1026" r:id="rId3" imgW="1473200" imgH="482600" progId="">
              <p:embed/>
            </p:oleObj>
          </a:graphicData>
        </a:graphic>
      </p:graphicFrame>
      <p:graphicFrame>
        <p:nvGraphicFramePr>
          <p:cNvPr id="1027" name="Object 63"/>
          <p:cNvGraphicFramePr>
            <a:graphicFrameLocks noChangeAspect="1"/>
          </p:cNvGraphicFramePr>
          <p:nvPr/>
        </p:nvGraphicFramePr>
        <p:xfrm>
          <a:off x="5219700" y="3860800"/>
          <a:ext cx="1512888" cy="514350"/>
        </p:xfrm>
        <a:graphic>
          <a:graphicData uri="http://schemas.openxmlformats.org/presentationml/2006/ole">
            <p:oleObj spid="_x0000_s1027" name="Equation" r:id="rId4" imgW="634680" imgH="215640" progId="Equation.3">
              <p:embed/>
            </p:oleObj>
          </a:graphicData>
        </a:graphic>
      </p:graphicFrame>
      <p:sp>
        <p:nvSpPr>
          <p:cNvPr id="7232" name="Rectangle 64"/>
          <p:cNvSpPr>
            <a:spLocks noChangeArrowheads="1"/>
          </p:cNvSpPr>
          <p:nvPr/>
        </p:nvSpPr>
        <p:spPr bwMode="auto">
          <a:xfrm>
            <a:off x="2297113" y="260350"/>
            <a:ext cx="4384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An example of domain and data</a:t>
            </a:r>
          </a:p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Heterogeneous porous media</a:t>
            </a:r>
          </a:p>
        </p:txBody>
      </p:sp>
      <p:grpSp>
        <p:nvGrpSpPr>
          <p:cNvPr id="1033" name="Group 66"/>
          <p:cNvGrpSpPr>
            <a:grpSpLocks/>
          </p:cNvGrpSpPr>
          <p:nvPr/>
        </p:nvGrpSpPr>
        <p:grpSpPr bwMode="auto">
          <a:xfrm>
            <a:off x="179388" y="1773238"/>
            <a:ext cx="4076700" cy="3997325"/>
            <a:chOff x="647" y="2304"/>
            <a:chExt cx="1750" cy="1691"/>
          </a:xfrm>
        </p:grpSpPr>
        <p:sp>
          <p:nvSpPr>
            <p:cNvPr id="1034" name="Text Box 67"/>
            <p:cNvSpPr txBox="1">
              <a:spLocks noChangeArrowheads="1"/>
            </p:cNvSpPr>
            <p:nvPr/>
          </p:nvSpPr>
          <p:spPr bwMode="auto">
            <a:xfrm rot="-5400000">
              <a:off x="481" y="3214"/>
              <a:ext cx="489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  <a:latin typeface="Garamond" pitchFamily="18" charset="0"/>
                </a:rPr>
                <a:t>Fixed head</a:t>
              </a:r>
            </a:p>
          </p:txBody>
        </p:sp>
        <p:sp>
          <p:nvSpPr>
            <p:cNvPr id="1035" name="Text Box 68"/>
            <p:cNvSpPr txBox="1">
              <a:spLocks noChangeArrowheads="1"/>
            </p:cNvSpPr>
            <p:nvPr/>
          </p:nvSpPr>
          <p:spPr bwMode="auto">
            <a:xfrm rot="-5400000">
              <a:off x="2074" y="3234"/>
              <a:ext cx="489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  <a:latin typeface="Garamond" pitchFamily="18" charset="0"/>
                </a:rPr>
                <a:t>Fixed head</a:t>
              </a:r>
            </a:p>
          </p:txBody>
        </p:sp>
        <p:sp>
          <p:nvSpPr>
            <p:cNvPr id="1036" name="Text Box 69"/>
            <p:cNvSpPr txBox="1">
              <a:spLocks noChangeArrowheads="1"/>
            </p:cNvSpPr>
            <p:nvPr/>
          </p:nvSpPr>
          <p:spPr bwMode="auto">
            <a:xfrm>
              <a:off x="1272" y="3840"/>
              <a:ext cx="3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  <a:latin typeface="Garamond" pitchFamily="18" charset="0"/>
                </a:rPr>
                <a:t>Nul flux</a:t>
              </a:r>
            </a:p>
          </p:txBody>
        </p:sp>
        <p:sp>
          <p:nvSpPr>
            <p:cNvPr id="1037" name="Text Box 70"/>
            <p:cNvSpPr txBox="1">
              <a:spLocks noChangeArrowheads="1"/>
            </p:cNvSpPr>
            <p:nvPr/>
          </p:nvSpPr>
          <p:spPr bwMode="auto">
            <a:xfrm>
              <a:off x="1296" y="2304"/>
              <a:ext cx="39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  <a:latin typeface="Garamond" pitchFamily="18" charset="0"/>
                </a:rPr>
                <a:t>Nul flux</a:t>
              </a:r>
            </a:p>
          </p:txBody>
        </p:sp>
        <p:pic>
          <p:nvPicPr>
            <p:cNvPr id="1038" name="Picture 71" descr="imag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2" y="2521"/>
              <a:ext cx="1344" cy="1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8229600" cy="668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Numerical method for 2D heterogeneous porous medium</a:t>
            </a:r>
            <a:endParaRPr lang="fr-FR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8435" name="Picture 39" descr="mat-n32-s2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650" y="2492375"/>
            <a:ext cx="3816350" cy="28654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8436" name="Text Box 22"/>
          <p:cNvSpPr txBox="1">
            <a:spLocks noChangeArrowheads="1"/>
          </p:cNvSpPr>
          <p:nvPr/>
        </p:nvSpPr>
        <p:spPr bwMode="auto">
          <a:xfrm>
            <a:off x="4551363" y="2297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8437" name="Line 25"/>
          <p:cNvSpPr>
            <a:spLocks noChangeShapeType="1"/>
          </p:cNvSpPr>
          <p:nvPr/>
        </p:nvSpPr>
        <p:spPr bwMode="auto">
          <a:xfrm>
            <a:off x="3995738" y="3500438"/>
            <a:ext cx="7175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8438" name="Picture 32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36838"/>
            <a:ext cx="28797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37"/>
          <p:cNvSpPr txBox="1">
            <a:spLocks noChangeArrowheads="1"/>
          </p:cNvSpPr>
          <p:nvPr/>
        </p:nvSpPr>
        <p:spPr bwMode="auto">
          <a:xfrm>
            <a:off x="519113" y="1936750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Finite Volume Method with a regular mesh</a:t>
            </a:r>
          </a:p>
        </p:txBody>
      </p:sp>
      <p:sp>
        <p:nvSpPr>
          <p:cNvPr id="18440" name="Text Box 38"/>
          <p:cNvSpPr txBox="1">
            <a:spLocks noChangeArrowheads="1"/>
          </p:cNvSpPr>
          <p:nvPr/>
        </p:nvSpPr>
        <p:spPr bwMode="auto">
          <a:xfrm>
            <a:off x="1357313" y="5643563"/>
            <a:ext cx="659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Large sparse structured matrix of order N with 5 entries per 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/>
        </p:nvSpPr>
        <p:spPr bwMode="auto">
          <a:xfrm>
            <a:off x="1411288" y="260350"/>
            <a:ext cx="6156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First solver for A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spd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and elliptic</a:t>
            </a:r>
          </a:p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Direct method based on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Cholesy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factorization</a:t>
            </a:r>
          </a:p>
        </p:txBody>
      </p:sp>
      <p:sp>
        <p:nvSpPr>
          <p:cNvPr id="19459" name="Rectangle 65"/>
          <p:cNvSpPr>
            <a:spLocks noRot="1" noChangeArrowheads="1"/>
          </p:cNvSpPr>
          <p:nvPr/>
        </p:nvSpPr>
        <p:spPr bwMode="auto">
          <a:xfrm>
            <a:off x="642938" y="1571625"/>
            <a:ext cx="70723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</a:rPr>
              <a:t>Cholesky factorization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A=LDL</a:t>
            </a:r>
            <a:r>
              <a:rPr lang="fr-FR" sz="2000" baseline="30000"/>
              <a:t>T  </a:t>
            </a:r>
            <a:r>
              <a:rPr lang="fr-FR" sz="2000"/>
              <a:t> 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with L lower triangular 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and D diagonal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/>
              <a:t>Based on elimination process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 baseline="30000"/>
              <a:t>  </a:t>
            </a:r>
            <a:endParaRPr lang="fr-FR" sz="2000" baseline="300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sym typeface="Symbol" pitchFamily="18" charset="2"/>
              </a:rPr>
              <a:t>Fill-in in L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ym typeface="Symbol" pitchFamily="18" charset="2"/>
              </a:rPr>
              <a:t>L sparse 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ym typeface="Symbol" pitchFamily="18" charset="2"/>
              </a:rPr>
              <a:t>but not as much as A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tabLst>
                <a:tab pos="1971675" algn="l"/>
                <a:tab pos="2781300" algn="l"/>
              </a:tabLst>
            </a:pPr>
            <a:r>
              <a:rPr lang="fr-FR" sz="2000">
                <a:solidFill>
                  <a:schemeClr val="accent2"/>
                </a:solidFill>
                <a:sym typeface="Symbol" pitchFamily="18" charset="2"/>
              </a:rPr>
              <a:t>More memory and time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r>
              <a:rPr lang="fr-FR" sz="2000">
                <a:sym typeface="Symbol" pitchFamily="18" charset="2"/>
              </a:rPr>
              <a:t>Due to fill-in</a:t>
            </a: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000">
              <a:solidFill>
                <a:schemeClr val="accent2"/>
              </a:solidFill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  <a:p>
            <a:pPr marL="452438" indent="-452438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1971675" algn="l"/>
                <a:tab pos="2781300" algn="l"/>
              </a:tabLst>
            </a:pPr>
            <a:endParaRPr lang="fr-FR" sz="2800">
              <a:sym typeface="Symbol" pitchFamily="18" charset="2"/>
            </a:endParaRPr>
          </a:p>
        </p:txBody>
      </p:sp>
      <p:pic>
        <p:nvPicPr>
          <p:cNvPr id="19460" name="Image 3" descr="graphchol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1428750"/>
            <a:ext cx="52451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PPT-irisa">
  <a:themeElements>
    <a:clrScheme name="ModelePPT-iri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PPT-iri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80000" rIns="91440" bIns="180000" numCol="1" anchor="t" anchorCtr="0" compatLnSpc="1">
        <a:prstTxWarp prst="textNoShape">
          <a:avLst/>
        </a:prstTxWarp>
      </a:bodyPr>
      <a:lstStyle>
        <a:defPPr marL="720725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-107" charset="2"/>
          <a:buAutoNum type="arabicPeriod"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180000" rIns="91440" bIns="180000" numCol="1" anchor="t" anchorCtr="0" compatLnSpc="1">
        <a:prstTxWarp prst="textNoShape">
          <a:avLst/>
        </a:prstTxWarp>
      </a:bodyPr>
      <a:lstStyle>
        <a:defPPr marL="720725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 typeface="Wingdings" pitchFamily="-107" charset="2"/>
          <a:buAutoNum type="arabicPeriod"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ModelePPT-iri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PPT-iris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PPT-iris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PPT-iris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PPT-iris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PPT-iris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PPT-iris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PPT-iris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PPT-iris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PPT-iris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PPT-iris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PPT-iris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17828</TotalTime>
  <Words>1654</Words>
  <Application>Microsoft Office PowerPoint</Application>
  <PresentationFormat>Affichage à l'écran (4:3)</PresentationFormat>
  <Paragraphs>434</Paragraphs>
  <Slides>44</Slides>
  <Notes>5</Notes>
  <HiddenSlides>28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44</vt:i4>
      </vt:variant>
    </vt:vector>
  </HeadingPairs>
  <TitlesOfParts>
    <vt:vector size="49" baseType="lpstr">
      <vt:lpstr>ModelePPT-irisa</vt:lpstr>
      <vt:lpstr>Conception personnalisée</vt:lpstr>
      <vt:lpstr>Equation</vt:lpstr>
      <vt:lpstr>Équation</vt:lpstr>
      <vt:lpstr>Acrobat Document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Numerical method for 2D heterogeneous porous medium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Two-level parallelism</vt:lpstr>
      <vt:lpstr>Parallel Monte-Carlo results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erhel</dc:creator>
  <cp:lastModifiedBy>erhel</cp:lastModifiedBy>
  <cp:revision>497</cp:revision>
  <dcterms:created xsi:type="dcterms:W3CDTF">1601-01-01T00:00:00Z</dcterms:created>
  <dcterms:modified xsi:type="dcterms:W3CDTF">2010-06-15T15:25:05Z</dcterms:modified>
</cp:coreProperties>
</file>