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444" r:id="rId3"/>
    <p:sldId id="429" r:id="rId4"/>
    <p:sldId id="445" r:id="rId5"/>
    <p:sldId id="446" r:id="rId6"/>
    <p:sldId id="384" r:id="rId7"/>
    <p:sldId id="392" r:id="rId8"/>
    <p:sldId id="447" r:id="rId9"/>
    <p:sldId id="430" r:id="rId10"/>
    <p:sldId id="431" r:id="rId11"/>
    <p:sldId id="432" r:id="rId12"/>
    <p:sldId id="409" r:id="rId13"/>
    <p:sldId id="410" r:id="rId14"/>
    <p:sldId id="433" r:id="rId15"/>
    <p:sldId id="435" r:id="rId16"/>
    <p:sldId id="434" r:id="rId17"/>
    <p:sldId id="436" r:id="rId18"/>
    <p:sldId id="437" r:id="rId19"/>
    <p:sldId id="438" r:id="rId20"/>
    <p:sldId id="439" r:id="rId21"/>
    <p:sldId id="441" r:id="rId22"/>
    <p:sldId id="454" r:id="rId23"/>
    <p:sldId id="442" r:id="rId24"/>
    <p:sldId id="443" r:id="rId25"/>
    <p:sldId id="448" r:id="rId26"/>
    <p:sldId id="449" r:id="rId27"/>
    <p:sldId id="453" r:id="rId28"/>
    <p:sldId id="450" r:id="rId29"/>
    <p:sldId id="400" r:id="rId30"/>
    <p:sldId id="401" r:id="rId31"/>
    <p:sldId id="451" r:id="rId32"/>
    <p:sldId id="455" r:id="rId33"/>
    <p:sldId id="413" r:id="rId34"/>
    <p:sldId id="414" r:id="rId35"/>
    <p:sldId id="415" r:id="rId36"/>
    <p:sldId id="416" r:id="rId37"/>
    <p:sldId id="417" r:id="rId38"/>
    <p:sldId id="452" r:id="rId39"/>
    <p:sldId id="26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20E"/>
    <a:srgbClr val="5E9F4F"/>
    <a:srgbClr val="F68412"/>
    <a:srgbClr val="FF6600"/>
    <a:srgbClr val="F68A1E"/>
    <a:srgbClr val="F7B075"/>
    <a:srgbClr val="F9DE39"/>
    <a:srgbClr val="93590B"/>
    <a:srgbClr val="F6A96A"/>
    <a:srgbClr val="F68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8" autoAdjust="0"/>
    <p:restoredTop sz="94660"/>
  </p:normalViewPr>
  <p:slideViewPr>
    <p:cSldViewPr>
      <p:cViewPr>
        <p:scale>
          <a:sx n="60" d="100"/>
          <a:sy n="60" d="100"/>
        </p:scale>
        <p:origin x="-65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14/06/2014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</a:t>
            </a:r>
            <a:r>
              <a:rPr lang="en-US" baseline="0" dirty="0" smtClean="0"/>
              <a:t> Marie-Claire. Marie-Claire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moderne</a:t>
            </a:r>
            <a:r>
              <a:rPr lang="en-US" baseline="0" dirty="0" smtClean="0"/>
              <a:t>, qui a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les gadgets </a:t>
            </a:r>
            <a:r>
              <a:rPr lang="en-US" baseline="0" dirty="0" err="1" smtClean="0"/>
              <a:t>necessaires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vie </a:t>
            </a:r>
            <a:r>
              <a:rPr lang="en-US" baseline="0" dirty="0" err="1" smtClean="0"/>
              <a:t>sociale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normale</a:t>
            </a:r>
            <a:r>
              <a:rPr lang="en-US" baseline="0" dirty="0" smtClean="0"/>
              <a:t>: un smartphone,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tablette</a:t>
            </a:r>
            <a:r>
              <a:rPr lang="en-US" baseline="0" dirty="0" smtClean="0"/>
              <a:t>, un laptop.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vrai</a:t>
            </a:r>
            <a:r>
              <a:rPr lang="en-US" baseline="0" dirty="0" smtClean="0"/>
              <a:t> amour de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vie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…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voiture</a:t>
            </a:r>
            <a:r>
              <a:rPr lang="en-US" baseline="0" dirty="0" smtClean="0"/>
              <a:t>. Je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Lamborghini.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sécurité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numérique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un point </a:t>
            </a:r>
            <a:r>
              <a:rPr lang="en-US" baseline="0" dirty="0" err="1" smtClean="0"/>
              <a:t>commun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accessoires</a:t>
            </a:r>
            <a:r>
              <a:rPr lang="en-US" baseline="0" dirty="0" smtClean="0"/>
              <a:t>: le </a:t>
            </a:r>
            <a:r>
              <a:rPr lang="en-US" baseline="0" dirty="0" err="1" smtClean="0"/>
              <a:t>procés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38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protocols de distance-bounding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veuillent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prevenir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attaques</a:t>
            </a:r>
            <a:r>
              <a:rPr lang="en-US" baseline="0" dirty="0" smtClean="0"/>
              <a:t> relay. On </a:t>
            </a:r>
            <a:r>
              <a:rPr lang="en-US" baseline="0" dirty="0" err="1" smtClean="0"/>
              <a:t>associe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l’idée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 avec la </a:t>
            </a:r>
            <a:r>
              <a:rPr lang="en-US" baseline="0" dirty="0" err="1" smtClean="0"/>
              <a:t>confiance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faisons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confiance</a:t>
            </a:r>
            <a:r>
              <a:rPr lang="en-US" baseline="0" dirty="0" smtClean="0"/>
              <a:t> à un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qui se </a:t>
            </a:r>
            <a:r>
              <a:rPr lang="en-US" baseline="0" dirty="0" err="1" smtClean="0"/>
              <a:t>trouve</a:t>
            </a:r>
            <a:r>
              <a:rPr lang="en-US" baseline="0" dirty="0" smtClean="0"/>
              <a:t> tout </a:t>
            </a:r>
            <a:r>
              <a:rPr lang="en-US" baseline="0" dirty="0" err="1" smtClean="0"/>
              <a:t>près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s’il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trouve</a:t>
            </a:r>
            <a:r>
              <a:rPr lang="en-US" baseline="0" dirty="0" smtClean="0"/>
              <a:t> loin. La supposition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vitesse</a:t>
            </a:r>
            <a:r>
              <a:rPr lang="en-US" baseline="0" dirty="0" smtClean="0"/>
              <a:t> de transmission et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complexité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computation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constantes</a:t>
            </a:r>
            <a:r>
              <a:rPr lang="en-US" baseline="0" dirty="0" smtClean="0"/>
              <a:t>, la distance entre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direct-</a:t>
            </a:r>
            <a:r>
              <a:rPr lang="en-US" baseline="0" dirty="0" err="1" smtClean="0"/>
              <a:t>proportionale</a:t>
            </a:r>
            <a:r>
              <a:rPr lang="en-US" baseline="0" dirty="0" smtClean="0"/>
              <a:t> avec la </a:t>
            </a:r>
            <a:r>
              <a:rPr lang="en-US" baseline="0" dirty="0" err="1" smtClean="0"/>
              <a:t>durée</a:t>
            </a:r>
            <a:r>
              <a:rPr lang="en-US" baseline="0" dirty="0" smtClean="0"/>
              <a:t> de la transmission. 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suffira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chronometre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idée de la distance entre les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parties.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chronometre</a:t>
            </a:r>
            <a:r>
              <a:rPr lang="en-US" baseline="0" dirty="0" smtClean="0"/>
              <a:t> et la distance </a:t>
            </a:r>
            <a:r>
              <a:rPr lang="en-US" baseline="0" dirty="0" err="1" smtClean="0"/>
              <a:t>maximome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confiance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associé</a:t>
            </a:r>
            <a:r>
              <a:rPr lang="en-US" baseline="0" dirty="0" smtClean="0"/>
              <a:t> avec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.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challenge et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réponse</a:t>
            </a:r>
            <a:r>
              <a:rPr lang="en-US" baseline="0" dirty="0" smtClean="0"/>
              <a:t>.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mésurer</a:t>
            </a:r>
            <a:r>
              <a:rPr lang="en-US" baseline="0" dirty="0" smtClean="0"/>
              <a:t> le temps de transmission,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vérifier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reponse</a:t>
            </a:r>
            <a:r>
              <a:rPr lang="en-US" baseline="0" dirty="0" smtClean="0"/>
              <a:t>. Si la </a:t>
            </a:r>
            <a:r>
              <a:rPr lang="en-US" baseline="0" dirty="0" err="1" smtClean="0"/>
              <a:t>vérification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le temps de transmission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inférieur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acceptera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.  Pour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complexité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constante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auteurs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Hancke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indiqué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était</a:t>
            </a:r>
            <a:r>
              <a:rPr lang="en-US" baseline="0" dirty="0" smtClean="0"/>
              <a:t> optimal </a:t>
            </a:r>
            <a:r>
              <a:rPr lang="en-US" baseline="0" dirty="0" err="1" smtClean="0"/>
              <a:t>transmettre</a:t>
            </a:r>
            <a:r>
              <a:rPr lang="en-US" baseline="0" dirty="0" smtClean="0"/>
              <a:t> des bits pour les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 c et r.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bonne idée </a:t>
            </a:r>
            <a:r>
              <a:rPr lang="en-US" baseline="0" dirty="0" err="1" smtClean="0"/>
              <a:t>ainsi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minimaliser</a:t>
            </a:r>
            <a:r>
              <a:rPr lang="en-US" baseline="0" dirty="0" smtClean="0"/>
              <a:t> les operations qui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 faire entre </a:t>
            </a:r>
            <a:r>
              <a:rPr lang="en-US" baseline="0" dirty="0" err="1" smtClean="0"/>
              <a:t>recevoir</a:t>
            </a:r>
            <a:r>
              <a:rPr lang="en-US" baseline="0" dirty="0" smtClean="0"/>
              <a:t> c et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r.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6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maintenant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la situation </a:t>
            </a:r>
            <a:r>
              <a:rPr lang="en-US" baseline="0" dirty="0" err="1" smtClean="0"/>
              <a:t>où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Fantôme</a:t>
            </a:r>
            <a:r>
              <a:rPr lang="en-US" baseline="0" dirty="0" smtClean="0"/>
              <a:t>, plus </a:t>
            </a:r>
            <a:r>
              <a:rPr lang="en-US" baseline="0" dirty="0" err="1" smtClean="0"/>
              <a:t>précisement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serait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indiquée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dehors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fait un attack relay, le </a:t>
            </a:r>
            <a:r>
              <a:rPr lang="en-US" baseline="0" dirty="0" err="1" smtClean="0"/>
              <a:t>réponse</a:t>
            </a:r>
            <a:r>
              <a:rPr lang="en-US" baseline="0" dirty="0" smtClean="0"/>
              <a:t> sera bon,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durée</a:t>
            </a:r>
            <a:r>
              <a:rPr lang="en-US" baseline="0" dirty="0" smtClean="0"/>
              <a:t> de la transmission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supérior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réjecter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. Pour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fiabilité</a:t>
            </a:r>
            <a:r>
              <a:rPr lang="en-US" baseline="0" dirty="0" smtClean="0"/>
              <a:t> de la limitation de la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faut</a:t>
            </a:r>
            <a:r>
              <a:rPr lang="en-US" baseline="0" dirty="0" smtClean="0"/>
              <a:t> faire le test </a:t>
            </a:r>
            <a:r>
              <a:rPr lang="en-US" baseline="0" dirty="0" err="1" smtClean="0"/>
              <a:t>plusieurs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5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 y a </a:t>
            </a:r>
            <a:r>
              <a:rPr lang="en-US" dirty="0" err="1" smtClean="0"/>
              <a:t>troix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attaques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de distance-bounding, qui </a:t>
            </a:r>
            <a:r>
              <a:rPr lang="en-US" baseline="0" dirty="0" err="1" smtClean="0"/>
              <a:t>s’appèlent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tous</a:t>
            </a:r>
            <a:r>
              <a:rPr lang="en-US" baseline="0" dirty="0" smtClean="0"/>
              <a:t> “frauds”. Le première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la mafia fraud.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le scenario avec les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adversaires</a:t>
            </a:r>
            <a:r>
              <a:rPr lang="en-US" baseline="0" dirty="0" smtClean="0"/>
              <a:t>, la </a:t>
            </a:r>
            <a:r>
              <a:rPr lang="en-US" baseline="0" dirty="0" err="1" smtClean="0"/>
              <a:t>Sangsue</a:t>
            </a:r>
            <a:r>
              <a:rPr lang="en-US" baseline="0" dirty="0" smtClean="0"/>
              <a:t> et la </a:t>
            </a:r>
            <a:r>
              <a:rPr lang="en-US" baseline="0" dirty="0" err="1" smtClean="0"/>
              <a:t>Fantôme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différence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maintenant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nous </a:t>
            </a:r>
            <a:r>
              <a:rPr lang="en-US" baseline="0" dirty="0" err="1" smtClean="0"/>
              <a:t>pouvons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assumir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chronomêtre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détecter</a:t>
            </a:r>
            <a:r>
              <a:rPr lang="en-US" baseline="0" dirty="0" smtClean="0"/>
              <a:t> la relay pure. Le </a:t>
            </a:r>
            <a:r>
              <a:rPr lang="en-US" baseline="0" dirty="0" err="1" smtClean="0"/>
              <a:t>deuxième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Fraude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Terroriste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-ci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en fait </a:t>
            </a:r>
            <a:r>
              <a:rPr lang="en-US" baseline="0" dirty="0" err="1" smtClean="0"/>
              <a:t>malveillant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aider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s’authentifier</a:t>
            </a:r>
            <a:r>
              <a:rPr lang="en-US" baseline="0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4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l’authentification</a:t>
            </a:r>
            <a:r>
              <a:rPr lang="en-US" baseline="0" dirty="0" smtClean="0"/>
              <a:t>?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cryptographique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l’authentification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un protocol qui se </a:t>
            </a:r>
            <a:r>
              <a:rPr lang="en-US" baseline="0" dirty="0" err="1" smtClean="0"/>
              <a:t>déroule</a:t>
            </a:r>
            <a:r>
              <a:rPr lang="en-US" baseline="0" dirty="0" smtClean="0"/>
              <a:t> entre un </a:t>
            </a:r>
            <a:r>
              <a:rPr lang="en-US" baseline="0" dirty="0" err="1" smtClean="0"/>
              <a:t>proveur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la belle Marie-Claire) et un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. Il y a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conditions pour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un protocol </a:t>
            </a:r>
            <a:r>
              <a:rPr lang="en-US" baseline="0" dirty="0" err="1" smtClean="0"/>
              <a:t>sécurisé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. La première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tout </a:t>
            </a:r>
            <a:r>
              <a:rPr lang="en-US" baseline="0" dirty="0" err="1" smtClean="0"/>
              <a:t>simplement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authentifié</a:t>
            </a:r>
            <a:r>
              <a:rPr lang="en-US" baseline="0" dirty="0" smtClean="0"/>
              <a:t> par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seconde</a:t>
            </a:r>
            <a:r>
              <a:rPr lang="en-US" baseline="0" dirty="0" smtClean="0"/>
              <a:t> condition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malveillant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intercepter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trafique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légitime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communiquer</a:t>
            </a:r>
            <a:r>
              <a:rPr lang="en-US" baseline="0" dirty="0" smtClean="0"/>
              <a:t> avec le </a:t>
            </a:r>
            <a:r>
              <a:rPr lang="en-US" baseline="0" dirty="0" err="1" smtClean="0"/>
              <a:t>proveur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réjecté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s’authentifier</a:t>
            </a:r>
            <a:r>
              <a:rPr lang="en-US" baseline="0" dirty="0" smtClean="0"/>
              <a:t>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Donc</a:t>
            </a:r>
            <a:r>
              <a:rPr lang="en-US" dirty="0" smtClean="0"/>
              <a:t>,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cas</a:t>
            </a:r>
            <a:r>
              <a:rPr lang="en-US" dirty="0" smtClean="0"/>
              <a:t> de Marie-Claire</a:t>
            </a:r>
            <a:r>
              <a:rPr lang="en-US" baseline="0" dirty="0" smtClean="0"/>
              <a:t> et son Lamborghini,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equipé</a:t>
            </a:r>
            <a:r>
              <a:rPr lang="en-US" baseline="0" dirty="0" smtClean="0"/>
              <a:t> avec un </a:t>
            </a:r>
            <a:r>
              <a:rPr lang="en-US" baseline="0" dirty="0" err="1" smtClean="0"/>
              <a:t>système</a:t>
            </a:r>
            <a:r>
              <a:rPr lang="en-US" baseline="0" dirty="0" smtClean="0"/>
              <a:t> PKES = Passive Keyless Entry and Start,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qu’appuyer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bouton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PKES pour </a:t>
            </a:r>
            <a:r>
              <a:rPr lang="en-US" baseline="0" dirty="0" err="1" smtClean="0"/>
              <a:t>ouvrir</a:t>
            </a:r>
            <a:r>
              <a:rPr lang="en-US" baseline="0" dirty="0" smtClean="0"/>
              <a:t> et pour </a:t>
            </a:r>
            <a:r>
              <a:rPr lang="en-US" baseline="0" dirty="0" err="1" smtClean="0"/>
              <a:t>démarrer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voiture</a:t>
            </a:r>
            <a:r>
              <a:rPr lang="en-US" baseline="0" dirty="0" smtClean="0"/>
              <a:t>. Elle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biensûr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protocole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PKES et le terminal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voiture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parfaitment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authentifié</a:t>
            </a:r>
            <a:r>
              <a:rPr lang="en-US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3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Mai</a:t>
            </a:r>
            <a:r>
              <a:rPr lang="en-US" baseline="0" dirty="0" err="1" smtClean="0"/>
              <a:t>s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temps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sure </a:t>
            </a:r>
            <a:r>
              <a:rPr lang="en-US" baseline="0" dirty="0" err="1" smtClean="0"/>
              <a:t>qu’aucun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malveillant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capable de </a:t>
            </a:r>
            <a:r>
              <a:rPr lang="en-US" baseline="0" dirty="0" err="1" smtClean="0"/>
              <a:t>l’impersoner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le terminal et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voiture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claire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06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r>
              <a:rPr lang="en-US" dirty="0" smtClean="0"/>
              <a:t> sera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divisé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parties </a:t>
            </a:r>
            <a:r>
              <a:rPr lang="en-US" baseline="0" dirty="0" err="1" smtClean="0"/>
              <a:t>principales</a:t>
            </a:r>
            <a:r>
              <a:rPr lang="en-US" baseline="0" dirty="0" smtClean="0"/>
              <a:t>. La première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idée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rélation</a:t>
            </a:r>
            <a:r>
              <a:rPr lang="en-US" baseline="0" dirty="0" smtClean="0"/>
              <a:t> entre des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 et les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vérification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authentifiée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.  En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protocole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simple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expliquer</a:t>
            </a:r>
            <a:r>
              <a:rPr lang="en-US" baseline="0" dirty="0" smtClean="0"/>
              <a:t> le lien et la </a:t>
            </a:r>
            <a:r>
              <a:rPr lang="en-US" baseline="0" dirty="0" err="1" smtClean="0"/>
              <a:t>différence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l’authentification</a:t>
            </a:r>
            <a:r>
              <a:rPr lang="en-US" baseline="0" dirty="0" smtClean="0"/>
              <a:t> et le distance bounding. </a:t>
            </a:r>
            <a:r>
              <a:rPr lang="en-US" baseline="0" dirty="0" err="1" smtClean="0"/>
              <a:t>Puis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définition</a:t>
            </a:r>
            <a:r>
              <a:rPr lang="en-US" baseline="0" dirty="0" smtClean="0"/>
              <a:t> intuitive des </a:t>
            </a:r>
            <a:r>
              <a:rPr lang="en-US" baseline="0" dirty="0" err="1" smtClean="0"/>
              <a:t>attaques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principales</a:t>
            </a:r>
            <a:r>
              <a:rPr lang="en-US" baseline="0" dirty="0" smtClean="0"/>
              <a:t> qui existent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domain de distance bounding.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 </a:t>
            </a:r>
            <a:r>
              <a:rPr lang="en-US" baseline="0" dirty="0" err="1" smtClean="0"/>
              <a:t>deuxième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partie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axée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la construction des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de distance-bounding. À la fin </a:t>
            </a:r>
            <a:r>
              <a:rPr lang="en-US" baseline="0" dirty="0" err="1" smtClean="0"/>
              <a:t>j’espère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bonne perspective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difficultés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construire</a:t>
            </a:r>
            <a:r>
              <a:rPr lang="en-US" baseline="0" dirty="0" smtClean="0"/>
              <a:t> un bon protocol de distance-bounding et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solutions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bien-connues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partie</a:t>
            </a:r>
            <a:r>
              <a:rPr lang="en-US" baseline="0" dirty="0" smtClean="0"/>
              <a:t>-ci nous </a:t>
            </a:r>
            <a:r>
              <a:rPr lang="en-US" baseline="0" dirty="0" err="1" smtClean="0"/>
              <a:t>parlerons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mafiots</a:t>
            </a:r>
            <a:r>
              <a:rPr lang="en-US" baseline="0" dirty="0" smtClean="0"/>
              <a:t>, des </a:t>
            </a:r>
            <a:r>
              <a:rPr lang="en-US" baseline="0" dirty="0" err="1" smtClean="0"/>
              <a:t>terroristes</a:t>
            </a:r>
            <a:r>
              <a:rPr lang="en-US" baseline="0" dirty="0" smtClean="0"/>
              <a:t>: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d’actualité</a:t>
            </a:r>
            <a:r>
              <a:rPr lang="en-US" baseline="0" dirty="0" smtClean="0"/>
              <a:t>. 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sujet</a:t>
            </a:r>
            <a:r>
              <a:rPr lang="en-US" baseline="0" dirty="0" smtClean="0"/>
              <a:t> de la protection de la vie </a:t>
            </a:r>
            <a:r>
              <a:rPr lang="en-US" baseline="0" dirty="0" err="1" smtClean="0"/>
              <a:t>privée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context des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de distance-bounding.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dernière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vais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concluire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résumant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idées</a:t>
            </a:r>
            <a:r>
              <a:rPr lang="en-US" baseline="0" dirty="0" smtClean="0"/>
              <a:t> les plus </a:t>
            </a:r>
            <a:r>
              <a:rPr lang="en-US" baseline="0" dirty="0" err="1" smtClean="0"/>
              <a:t>importantes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liées</a:t>
            </a:r>
            <a:r>
              <a:rPr lang="en-US" baseline="0" dirty="0" smtClean="0"/>
              <a:t> à la </a:t>
            </a:r>
            <a:r>
              <a:rPr lang="en-US" baseline="0" dirty="0" err="1" smtClean="0"/>
              <a:t>sécurité</a:t>
            </a:r>
            <a:r>
              <a:rPr lang="en-US" baseline="0" dirty="0" smtClean="0"/>
              <a:t> et la construction des </a:t>
            </a:r>
            <a:r>
              <a:rPr lang="en-US" baseline="0" dirty="0" err="1" smtClean="0"/>
              <a:t>protocoles</a:t>
            </a:r>
            <a:r>
              <a:rPr lang="en-US" baseline="0" dirty="0" smtClean="0"/>
              <a:t> de distance-bounding, et je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donnerai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perspective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sujets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potentiaux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recherche</a:t>
            </a:r>
            <a:r>
              <a:rPr lang="en-US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2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rappel le context de </a:t>
            </a:r>
            <a:r>
              <a:rPr lang="en-US" baseline="0" dirty="0" err="1" smtClean="0"/>
              <a:t>l’authéntification</a:t>
            </a:r>
            <a:r>
              <a:rPr lang="en-US" baseline="0" dirty="0" smtClean="0"/>
              <a:t>: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legitime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authentifié</a:t>
            </a:r>
            <a:r>
              <a:rPr lang="en-US" baseline="0" dirty="0" smtClean="0"/>
              <a:t>. Par </a:t>
            </a:r>
            <a:r>
              <a:rPr lang="en-US" baseline="0" dirty="0" err="1" smtClean="0"/>
              <a:t>contre</a:t>
            </a:r>
            <a:r>
              <a:rPr lang="en-US" baseline="0" dirty="0" smtClean="0"/>
              <a:t>, un </a:t>
            </a:r>
            <a:r>
              <a:rPr lang="en-US" baseline="0" dirty="0" err="1" smtClean="0"/>
              <a:t>adversaire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voir</a:t>
            </a:r>
            <a:r>
              <a:rPr lang="en-US" baseline="0" dirty="0" smtClean="0"/>
              <a:t> des communications </a:t>
            </a:r>
            <a:r>
              <a:rPr lang="en-US" baseline="0" dirty="0" err="1" smtClean="0"/>
              <a:t>légitimes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parler</a:t>
            </a:r>
            <a:r>
              <a:rPr lang="en-US" baseline="0" dirty="0" smtClean="0"/>
              <a:t> avec les participants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Man in the Middle (MIM), ne 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toujours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réjecté</a:t>
            </a:r>
            <a:r>
              <a:rPr lang="en-US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0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protocol qui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rassurer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sécurité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context </a:t>
            </a:r>
            <a:r>
              <a:rPr lang="en-US" baseline="0" dirty="0" err="1" smtClean="0"/>
              <a:t>symmetrique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avec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partagé</a:t>
            </a:r>
            <a:r>
              <a:rPr lang="en-US" baseline="0" dirty="0" smtClean="0"/>
              <a:t> entre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les codes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méssage</a:t>
            </a:r>
            <a:r>
              <a:rPr lang="en-US" baseline="0" dirty="0" smtClean="0"/>
              <a:t> (MAC). Est-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connaisez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codes? </a:t>
            </a:r>
            <a:r>
              <a:rPr lang="en-US" baseline="0" dirty="0" err="1" smtClean="0"/>
              <a:t>Oui</a:t>
            </a:r>
            <a:r>
              <a:rPr lang="en-US" baseline="0" dirty="0" smtClean="0"/>
              <a:t>? Non?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, les codes MAC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pratiquement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signature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un message,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un cadre </a:t>
            </a:r>
            <a:r>
              <a:rPr lang="en-US" baseline="0" dirty="0" err="1" smtClean="0"/>
              <a:t>symmetrique</a:t>
            </a:r>
            <a:r>
              <a:rPr lang="en-US" baseline="0" dirty="0" smtClean="0"/>
              <a:t> (les signatures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systèmes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clés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publiques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Danc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protocol </a:t>
            </a:r>
            <a:r>
              <a:rPr lang="en-US" baseline="0" dirty="0" err="1" smtClean="0"/>
              <a:t>d’authentification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partagent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K. Les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chacun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génerer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aleatoire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nonce.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aléatoire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concatenation des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nonces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input pour un </a:t>
            </a:r>
            <a:r>
              <a:rPr lang="en-US" baseline="0" dirty="0" err="1" smtClean="0"/>
              <a:t>schème</a:t>
            </a:r>
            <a:r>
              <a:rPr lang="en-US" baseline="0" dirty="0" smtClean="0"/>
              <a:t> MAC. Il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aléatoire</a:t>
            </a:r>
            <a:r>
              <a:rPr lang="en-US" baseline="0" dirty="0" smtClean="0"/>
              <a:t> et le MAC au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à accepter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vérification</a:t>
            </a:r>
            <a:r>
              <a:rPr lang="en-US" baseline="0" dirty="0" smtClean="0"/>
              <a:t> du MAC </a:t>
            </a:r>
            <a:r>
              <a:rPr lang="en-US" baseline="0" dirty="0" err="1" smtClean="0"/>
              <a:t>marche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Intuitivement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puisque</a:t>
            </a:r>
            <a:r>
              <a:rPr lang="en-US" baseline="0" dirty="0" smtClean="0"/>
              <a:t> le MAC nous </a:t>
            </a:r>
            <a:r>
              <a:rPr lang="en-US" baseline="0" dirty="0" err="1" smtClean="0"/>
              <a:t>rassure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l’unforgeabilité</a:t>
            </a:r>
            <a:r>
              <a:rPr lang="en-US" baseline="0" dirty="0" smtClean="0"/>
              <a:t> du MAC la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l’assurance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envoyé</a:t>
            </a:r>
            <a:r>
              <a:rPr lang="en-US" baseline="0" dirty="0" smtClean="0"/>
              <a:t> le MAC.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7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Voici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un </a:t>
            </a:r>
            <a:r>
              <a:rPr lang="en-US" dirty="0" err="1" smtClean="0"/>
              <a:t>peu</a:t>
            </a:r>
            <a:r>
              <a:rPr lang="en-US" dirty="0" smtClean="0"/>
              <a:t> plus </a:t>
            </a:r>
            <a:r>
              <a:rPr lang="en-US" dirty="0" err="1" smtClean="0"/>
              <a:t>détailée</a:t>
            </a:r>
            <a:r>
              <a:rPr lang="en-US" dirty="0" smtClean="0"/>
              <a:t>.</a:t>
            </a:r>
            <a:r>
              <a:rPr lang="en-US" baseline="0" dirty="0" smtClean="0"/>
              <a:t> Qu-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faire? Il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observer, en </a:t>
            </a:r>
            <a:r>
              <a:rPr lang="en-US" baseline="0" dirty="0" err="1" smtClean="0"/>
              <a:t>prémier</a:t>
            </a:r>
            <a:r>
              <a:rPr lang="en-US" baseline="0" dirty="0" smtClean="0"/>
              <a:t> lieu, des sessions </a:t>
            </a:r>
            <a:r>
              <a:rPr lang="en-US" baseline="0" dirty="0" err="1" smtClean="0"/>
              <a:t>honnête</a:t>
            </a:r>
            <a:r>
              <a:rPr lang="en-US" baseline="0" dirty="0" smtClean="0"/>
              <a:t> entre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et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. Pour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schème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dire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aura après </a:t>
            </a:r>
            <a:r>
              <a:rPr lang="en-US" baseline="0" dirty="0" err="1" smtClean="0"/>
              <a:t>avoir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observée</a:t>
            </a:r>
            <a:r>
              <a:rPr lang="en-US" baseline="0" dirty="0" smtClean="0"/>
              <a:t> N1 sessions de communication N1 triples NP, NV, MAC. On a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ainsi</a:t>
            </a:r>
            <a:r>
              <a:rPr lang="en-US" baseline="0" dirty="0" smtClean="0"/>
              <a:t> capable </a:t>
            </a:r>
            <a:r>
              <a:rPr lang="en-US" baseline="0" dirty="0" err="1" smtClean="0"/>
              <a:t>d’interagir</a:t>
            </a:r>
            <a:r>
              <a:rPr lang="en-US" baseline="0" dirty="0" smtClean="0"/>
              <a:t> avec les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parties.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n’envoye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aléatoire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veut</a:t>
            </a:r>
            <a:r>
              <a:rPr lang="en-US" baseline="0" dirty="0" smtClean="0"/>
              <a:t> dire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laisser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passer, </a:t>
            </a:r>
            <a:r>
              <a:rPr lang="en-US" baseline="0" dirty="0" err="1" smtClean="0"/>
              <a:t>soit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remplacer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équivalent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NV au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. Après N2 sessions avec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aura N2 triple NV, NP, MAC,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pour les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 de NV </a:t>
            </a:r>
            <a:r>
              <a:rPr lang="en-US" baseline="0" dirty="0" err="1" smtClean="0"/>
              <a:t>qu’il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choisi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Naturelement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choisir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aléatoirement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équivalent</a:t>
            </a:r>
            <a:r>
              <a:rPr lang="en-US" baseline="0" dirty="0" smtClean="0"/>
              <a:t> avec la </a:t>
            </a:r>
            <a:r>
              <a:rPr lang="en-US" baseline="0" dirty="0" err="1" smtClean="0"/>
              <a:t>strategie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d’observer</a:t>
            </a:r>
            <a:r>
              <a:rPr lang="en-US" baseline="0" dirty="0" smtClean="0"/>
              <a:t> N1 + N2 sessions. Nous 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impersoner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au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sans </a:t>
            </a:r>
            <a:r>
              <a:rPr lang="en-US" baseline="0" dirty="0" err="1" smtClean="0"/>
              <a:t>contacter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session. Bon,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chacune</a:t>
            </a:r>
            <a:r>
              <a:rPr lang="en-US" baseline="0" dirty="0" smtClean="0"/>
              <a:t> de N3 sessions </a:t>
            </a:r>
            <a:r>
              <a:rPr lang="en-US" baseline="0" dirty="0" err="1" smtClean="0"/>
              <a:t>d’impersonation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choisir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NV </a:t>
            </a:r>
            <a:r>
              <a:rPr lang="en-US" baseline="0" dirty="0" err="1" smtClean="0"/>
              <a:t>aléatoirement</a:t>
            </a:r>
            <a:r>
              <a:rPr lang="en-US" baseline="0" dirty="0" smtClean="0"/>
              <a:t>. Si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a déjà vu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session </a:t>
            </a:r>
            <a:r>
              <a:rPr lang="en-US" baseline="0" dirty="0" err="1" smtClean="0"/>
              <a:t>honnête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réutiliser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 NP, MAC </a:t>
            </a:r>
            <a:r>
              <a:rPr lang="en-US" baseline="0" dirty="0" err="1" smtClean="0"/>
              <a:t>correspondentes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n’a</a:t>
            </a:r>
            <a:r>
              <a:rPr lang="en-US" baseline="0" dirty="0" smtClean="0"/>
              <a:t> pas vu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par chance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utilisé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de NV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session avec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réussir</a:t>
            </a:r>
            <a:r>
              <a:rPr lang="en-US" baseline="0" dirty="0" smtClean="0"/>
              <a:t>. La </a:t>
            </a:r>
            <a:r>
              <a:rPr lang="en-US" baseline="0" dirty="0" err="1" smtClean="0"/>
              <a:t>probabilité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succes</a:t>
            </a:r>
            <a:r>
              <a:rPr lang="en-US" baseline="0" dirty="0" smtClean="0"/>
              <a:t> sera la </a:t>
            </a:r>
            <a:r>
              <a:rPr lang="en-US" baseline="0" dirty="0" err="1" smtClean="0"/>
              <a:t>somme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valeurs</a:t>
            </a:r>
            <a:r>
              <a:rPr lang="en-US" baseline="0" dirty="0" smtClean="0"/>
              <a:t>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2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important de </a:t>
            </a:r>
            <a:r>
              <a:rPr lang="en-US" baseline="0" dirty="0" err="1" smtClean="0"/>
              <a:t>noter</a:t>
            </a:r>
            <a:r>
              <a:rPr lang="en-US" baseline="0" dirty="0" smtClean="0"/>
              <a:t>: nous </a:t>
            </a:r>
            <a:r>
              <a:rPr lang="en-US" baseline="0" dirty="0" err="1" smtClean="0"/>
              <a:t>avons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conditioné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comportament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l’adversaire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demandant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qu’il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s’authentifie</a:t>
            </a:r>
            <a:r>
              <a:rPr lang="en-US" baseline="0" dirty="0" smtClean="0"/>
              <a:t> pas en </a:t>
            </a:r>
            <a:r>
              <a:rPr lang="en-US" baseline="0" dirty="0" err="1" smtClean="0"/>
              <a:t>extrahiant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infos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legitime</a:t>
            </a:r>
            <a:r>
              <a:rPr lang="en-US" baseline="0" dirty="0" smtClean="0"/>
              <a:t>. Par </a:t>
            </a:r>
            <a:r>
              <a:rPr lang="en-US" baseline="0" dirty="0" err="1" smtClean="0"/>
              <a:t>contre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 beaucoup </a:t>
            </a:r>
            <a:r>
              <a:rPr lang="en-US" baseline="0" dirty="0" err="1" smtClean="0"/>
              <a:t>d’applications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c’est</a:t>
            </a:r>
            <a:r>
              <a:rPr lang="en-US" baseline="0" dirty="0" smtClean="0"/>
              <a:t> possible implementer un </a:t>
            </a:r>
            <a:r>
              <a:rPr lang="en-US" baseline="0" dirty="0" err="1" smtClean="0"/>
              <a:t>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 de relay. </a:t>
            </a:r>
            <a:r>
              <a:rPr lang="en-US" baseline="0" dirty="0" err="1" smtClean="0"/>
              <a:t>Concretement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y aura </a:t>
            </a:r>
            <a:r>
              <a:rPr lang="en-US" baseline="0" dirty="0" err="1" smtClean="0"/>
              <a:t>deux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adversaires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fonctionnent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seule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malveillante</a:t>
            </a:r>
            <a:r>
              <a:rPr lang="en-US" baseline="0" dirty="0" smtClean="0"/>
              <a:t>. Le premier des </a:t>
            </a:r>
            <a:r>
              <a:rPr lang="en-US" baseline="0" dirty="0" err="1" smtClean="0"/>
              <a:t>adversaires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Ghost –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Fantôme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à essayer </a:t>
            </a:r>
            <a:r>
              <a:rPr lang="en-US" baseline="0" dirty="0" err="1" smtClean="0"/>
              <a:t>d’impersoner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vrai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. Le </a:t>
            </a:r>
            <a:r>
              <a:rPr lang="en-US" baseline="0" dirty="0" err="1" smtClean="0"/>
              <a:t>deuxième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adversaire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s’appèle</a:t>
            </a:r>
            <a:r>
              <a:rPr lang="en-US" baseline="0" dirty="0" smtClean="0"/>
              <a:t> Leech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proximité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extrahir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infos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session </a:t>
            </a:r>
            <a:r>
              <a:rPr lang="en-US" baseline="0" dirty="0" err="1" smtClean="0"/>
              <a:t>d’impersonification</a:t>
            </a:r>
            <a:r>
              <a:rPr lang="en-US" baseline="0" dirty="0" smtClean="0"/>
              <a:t>, le </a:t>
            </a:r>
            <a:r>
              <a:rPr lang="en-US" baseline="0" dirty="0" err="1" smtClean="0"/>
              <a:t>vérification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aléatoire</a:t>
            </a:r>
            <a:r>
              <a:rPr lang="en-US" baseline="0" dirty="0" smtClean="0"/>
              <a:t>, qui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fidèlement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relayée</a:t>
            </a:r>
            <a:r>
              <a:rPr lang="en-US" baseline="0" dirty="0" smtClean="0"/>
              <a:t> par la </a:t>
            </a:r>
            <a:r>
              <a:rPr lang="en-US" baseline="0" dirty="0" err="1" smtClean="0"/>
              <a:t>Fantôme</a:t>
            </a:r>
            <a:r>
              <a:rPr lang="en-US" baseline="0" dirty="0" smtClean="0"/>
              <a:t> à Leech, et de Leech au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. Le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penser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qu’il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s’agit</a:t>
            </a:r>
            <a:r>
              <a:rPr lang="en-US" baseline="0" dirty="0" smtClean="0"/>
              <a:t> d’un </a:t>
            </a:r>
            <a:r>
              <a:rPr lang="en-US" baseline="0" dirty="0" err="1" smtClean="0"/>
              <a:t>vrai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son nonce et le MAC. Avec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information-ci, la </a:t>
            </a:r>
            <a:r>
              <a:rPr lang="en-US" baseline="0" dirty="0" err="1" smtClean="0"/>
              <a:t>Fantôme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identifiée</a:t>
            </a:r>
            <a:r>
              <a:rPr lang="en-US" baseline="0" dirty="0" smtClean="0"/>
              <a:t> par le </a:t>
            </a:r>
            <a:r>
              <a:rPr lang="en-US" baseline="0" dirty="0" err="1" smtClean="0"/>
              <a:t>vérificateur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prouveur</a:t>
            </a:r>
            <a:r>
              <a:rPr lang="en-US" baseline="0" dirty="0" smtClean="0"/>
              <a:t>.  Il y a beaucoup de scenarios </a:t>
            </a:r>
            <a:r>
              <a:rPr lang="en-US" baseline="0" dirty="0" err="1" smtClean="0"/>
              <a:t>où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attaque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particulièrement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de smartcards qui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lisibles</a:t>
            </a:r>
            <a:r>
              <a:rPr lang="en-US" baseline="0" dirty="0" smtClean="0"/>
              <a:t> par un terminal NFC. Des </a:t>
            </a:r>
            <a:r>
              <a:rPr lang="en-US" baseline="0" dirty="0" err="1" smtClean="0"/>
              <a:t>attaques</a:t>
            </a:r>
            <a:r>
              <a:rPr lang="en-US" baseline="0" dirty="0" smtClean="0"/>
              <a:t> relay </a:t>
            </a:r>
            <a:r>
              <a:rPr lang="en-US" baseline="0" dirty="0" err="1" smtClean="0"/>
              <a:t>fonctionnent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bluetooth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keelog</a:t>
            </a:r>
            <a:r>
              <a:rPr lang="en-US" baseline="0" dirty="0" smtClean="0"/>
              <a:t>, PKES </a:t>
            </a:r>
            <a:r>
              <a:rPr lang="en-US" baseline="0" dirty="0" err="1" smtClean="0"/>
              <a:t>ainsi</a:t>
            </a:r>
            <a:r>
              <a:rPr lang="en-US" baseline="0" dirty="0" smtClean="0"/>
              <a:t>.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BE01-C2ED-48B9-A63C-9CD1548780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7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Domain-specific pseudonyms and limited </a:t>
            </a:r>
            <a:r>
              <a:rPr kumimoji="0" lang="en-US" dirty="0" err="1" smtClean="0"/>
              <a:t>unlinkability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5589240"/>
            <a:ext cx="298667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SAR-SSI, 16/05/2014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5758472" y="5589240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393763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56376" y="548680"/>
            <a:ext cx="864096" cy="926311"/>
          </a:xfrm>
          <a:prstGeom prst="rect">
            <a:avLst/>
          </a:prstGeom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160219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16/05/2014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9" name="Picture 8" descr="CIDRE5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79912" y="3427848"/>
            <a:ext cx="2016224" cy="2161392"/>
          </a:xfrm>
          <a:prstGeom prst="rect">
            <a:avLst/>
          </a:prstGeom>
          <a:effectLst>
            <a:outerShdw blurRad="152400" dist="317500" dir="5400000" sx="90000" sy="-19000" rotWithShape="0">
              <a:schemeClr val="accent1">
                <a:lumMod val="75000"/>
                <a:alpha val="15000"/>
              </a:schemeClr>
            </a:outerShdw>
          </a:effectLst>
        </p:spPr>
      </p:pic>
      <p:sp>
        <p:nvSpPr>
          <p:cNvPr id="6" name="Subtitle 19"/>
          <p:cNvSpPr txBox="1">
            <a:spLocks/>
          </p:cNvSpPr>
          <p:nvPr userDrawn="1"/>
        </p:nvSpPr>
        <p:spPr>
          <a:xfrm>
            <a:off x="4139952" y="5733256"/>
            <a:ext cx="1181408" cy="360040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14/06/2014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3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954080" cy="1080120"/>
          </a:xfrm>
        </p:spPr>
        <p:txBody>
          <a:bodyPr/>
          <a:lstStyle/>
          <a:p>
            <a:r>
              <a:rPr lang="en-GB" dirty="0" smtClean="0"/>
              <a:t>Keep your friends close with distance-bounding protocols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(symmetric)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40248" y="349171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768240" y="278092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4224" y="306896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,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560328" y="23488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943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45" y="1988840"/>
            <a:ext cx="834323" cy="720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Observe N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honest sessions</a:t>
            </a:r>
            <a:endParaRPr lang="fr-FR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960" y="4149183"/>
            <a:ext cx="548168" cy="719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41" y="4149080"/>
            <a:ext cx="834323" cy="720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80" y="5132576"/>
            <a:ext cx="681616" cy="74469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796136" y="4581077"/>
            <a:ext cx="2016224" cy="5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202077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earn N</a:t>
            </a:r>
            <a:r>
              <a:rPr lang="en-US" sz="2000" baseline="-25000" dirty="0" smtClean="0"/>
              <a:t>P </a:t>
            </a:r>
            <a:r>
              <a:rPr lang="en-US" sz="2000" dirty="0"/>
              <a:t>,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,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2348880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N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times: Query P with N</a:t>
            </a:r>
            <a:r>
              <a:rPr lang="en-US" sz="2200" baseline="-25000" dirty="0" smtClean="0"/>
              <a:t>V</a:t>
            </a:r>
            <a:endParaRPr lang="fr-FR" sz="2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278092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 pairs N</a:t>
            </a:r>
            <a:r>
              <a:rPr lang="en-US" sz="2000" baseline="-25000" dirty="0" smtClean="0"/>
              <a:t>P </a:t>
            </a:r>
            <a:r>
              <a:rPr lang="en-US" sz="2000" dirty="0"/>
              <a:t>, </a:t>
            </a:r>
            <a:r>
              <a:rPr lang="en-US" sz="2000" dirty="0" smtClean="0"/>
              <a:t>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 for each N</a:t>
            </a:r>
            <a:r>
              <a:rPr lang="en-US" sz="2000" baseline="-25000" dirty="0" smtClean="0"/>
              <a:t>V</a:t>
            </a:r>
            <a:endParaRPr lang="fr-FR" sz="2000" baseline="-250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0152" y="4797152"/>
            <a:ext cx="648072" cy="4395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278530" y="4861609"/>
            <a:ext cx="677846" cy="439599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9552" y="3430161"/>
            <a:ext cx="4636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N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challenge sessions with V</a:t>
            </a:r>
            <a:endParaRPr lang="fr-FR" sz="22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390111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Verifier sends N</a:t>
            </a:r>
            <a:r>
              <a:rPr lang="en-US" sz="2000" baseline="-25000" dirty="0" smtClean="0"/>
              <a:t>V</a:t>
            </a:r>
            <a:endParaRPr lang="fr-FR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899592" y="4273352"/>
            <a:ext cx="420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Adv</a:t>
            </a:r>
            <a:r>
              <a:rPr lang="en-US" sz="2000" dirty="0" smtClean="0"/>
              <a:t> has seen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before: replay</a:t>
            </a:r>
            <a:endParaRPr lang="fr-FR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03744" y="4653136"/>
                <a:ext cx="4204360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="0" dirty="0" smtClean="0"/>
                  <a:t>robability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44" y="4653136"/>
                <a:ext cx="4204360" cy="550600"/>
              </a:xfrm>
              <a:prstGeom prst="rect">
                <a:avLst/>
              </a:prstGeom>
              <a:blipFill rotWithShape="1">
                <a:blip r:embed="rId6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99592" y="5157192"/>
            <a:ext cx="427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Adv</a:t>
            </a:r>
            <a:r>
              <a:rPr lang="en-US" sz="2000" dirty="0" smtClean="0"/>
              <a:t> has sent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before</a:t>
            </a:r>
            <a:endParaRPr lang="fr-FR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03744" y="5542696"/>
                <a:ext cx="4204360" cy="550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</a:t>
                </a:r>
                <a:r>
                  <a:rPr lang="en-US" b="0" dirty="0" smtClean="0"/>
                  <a:t>robability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44" y="5542696"/>
                <a:ext cx="4204360" cy="550600"/>
              </a:xfrm>
              <a:prstGeom prst="rect">
                <a:avLst/>
              </a:prstGeom>
              <a:blipFill rotWithShape="1">
                <a:blip r:embed="rId7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5076056" y="1629961"/>
            <a:ext cx="0" cy="4535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2" grpId="1"/>
      <p:bldP spid="23" grpId="0"/>
      <p:bldP spid="24" grpId="0"/>
      <p:bldP spid="24" grpId="1"/>
      <p:bldP spid="29" grpId="0"/>
      <p:bldP spid="30" grpId="0"/>
      <p:bldP spid="31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1569397" cy="13573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892858"/>
            <a:ext cx="6959744" cy="447910"/>
          </a:xfrm>
        </p:spPr>
        <p:txBody>
          <a:bodyPr>
            <a:noAutofit/>
          </a:bodyPr>
          <a:lstStyle/>
          <a:p>
            <a:r>
              <a:rPr lang="en-US" sz="3000" dirty="0" smtClean="0"/>
              <a:t>Relay Attacks (Mafia Fraud) </a:t>
            </a:r>
            <a:r>
              <a:rPr lang="en-US" sz="2600" dirty="0" smtClean="0"/>
              <a:t>[Des88]</a:t>
            </a:r>
            <a:endParaRPr lang="fr-FR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92088" cy="1040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43" y="2122103"/>
            <a:ext cx="1236186" cy="10669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43808" y="5047298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Leech</a:t>
            </a:r>
            <a:endParaRPr lang="fr-FR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95772"/>
            <a:ext cx="1008112" cy="1101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80112" y="5075892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Ghost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6273573" y="2796897"/>
            <a:ext cx="1080120" cy="1208167"/>
            <a:chOff x="6273573" y="2796897"/>
            <a:chExt cx="1080120" cy="1208167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6273573" y="2852936"/>
              <a:ext cx="1080120" cy="115212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884099">
              <a:off x="6561605" y="288487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/>
                <a:t>V</a:t>
              </a:r>
              <a:endParaRPr lang="fr-FR" sz="2000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35896" y="3820978"/>
            <a:ext cx="1756088" cy="400110"/>
            <a:chOff x="3635896" y="3820978"/>
            <a:chExt cx="1756088" cy="40011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635896" y="4221088"/>
              <a:ext cx="17560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355976" y="382097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/>
                <a:t>V</a:t>
              </a:r>
              <a:endParaRPr lang="fr-FR" sz="200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83668" y="2564904"/>
            <a:ext cx="1476164" cy="1333286"/>
            <a:chOff x="1583668" y="2564904"/>
            <a:chExt cx="1476164" cy="1333286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583668" y="2564904"/>
              <a:ext cx="1476164" cy="1333286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2737872">
              <a:off x="2252128" y="285293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</a:t>
              </a:r>
              <a:r>
                <a:rPr lang="en-US" sz="2000" baseline="-25000" dirty="0"/>
                <a:t>V</a:t>
              </a:r>
              <a:endParaRPr lang="fr-FR" sz="2000" baseline="-25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08000" y="4365104"/>
            <a:ext cx="2044120" cy="707886"/>
            <a:chOff x="3608000" y="4365104"/>
            <a:chExt cx="2044120" cy="70788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680008" y="4725144"/>
              <a:ext cx="17560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608000" y="4365104"/>
              <a:ext cx="2044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</a:t>
              </a:r>
              <a:r>
                <a:rPr lang="en-US" sz="2000" baseline="-25000" dirty="0" smtClean="0"/>
                <a:t>P </a:t>
              </a:r>
              <a:endParaRPr lang="en-US" sz="2000" dirty="0"/>
            </a:p>
            <a:p>
              <a:pPr algn="ctr"/>
              <a:r>
                <a:rPr lang="en-US" sz="2000" dirty="0" smtClean="0"/>
                <a:t>MAC</a:t>
              </a:r>
              <a:r>
                <a:rPr lang="en-US" sz="2000" baseline="-25000" dirty="0" smtClean="0"/>
                <a:t>K</a:t>
              </a:r>
              <a:r>
                <a:rPr lang="en-US" sz="2000" dirty="0" smtClean="0"/>
                <a:t>(N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|N</a:t>
              </a:r>
              <a:r>
                <a:rPr lang="en-US" sz="2000" baseline="-25000" dirty="0" smtClean="0"/>
                <a:t>V</a:t>
              </a:r>
              <a:r>
                <a:rPr lang="en-US" sz="2000" dirty="0" smtClean="0"/>
                <a:t>)</a:t>
              </a:r>
              <a:endParaRPr lang="fr-FR" sz="2000" baseline="-25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2762" y="2852936"/>
            <a:ext cx="1946450" cy="1296144"/>
            <a:chOff x="1062762" y="2852936"/>
            <a:chExt cx="1946450" cy="12961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309948" y="2852936"/>
              <a:ext cx="1389844" cy="129614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 rot="2591198">
              <a:off x="1062762" y="3207092"/>
              <a:ext cx="1946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</a:t>
              </a:r>
              <a:r>
                <a:rPr lang="en-US" sz="2000" baseline="-25000" dirty="0" smtClean="0"/>
                <a:t>P </a:t>
              </a:r>
              <a:r>
                <a:rPr lang="en-US" sz="2000" dirty="0" smtClean="0"/>
                <a:t>, </a:t>
              </a:r>
            </a:p>
            <a:p>
              <a:pPr algn="ctr"/>
              <a:r>
                <a:rPr lang="en-US" sz="2000" dirty="0" smtClean="0"/>
                <a:t>MAC</a:t>
              </a:r>
              <a:r>
                <a:rPr lang="en-US" sz="2000" baseline="-25000" dirty="0" smtClean="0"/>
                <a:t>K</a:t>
              </a:r>
              <a:r>
                <a:rPr lang="en-US" sz="2000" dirty="0" smtClean="0"/>
                <a:t>(N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|N</a:t>
              </a:r>
              <a:r>
                <a:rPr lang="en-US" sz="2000" baseline="-25000" dirty="0" smtClean="0"/>
                <a:t>V</a:t>
              </a:r>
              <a:r>
                <a:rPr lang="en-US" sz="2000" dirty="0" smtClean="0"/>
                <a:t>)</a:t>
              </a:r>
              <a:endParaRPr lang="fr-FR" sz="2000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45581" y="2754569"/>
            <a:ext cx="1296144" cy="1946450"/>
            <a:chOff x="6345581" y="2754569"/>
            <a:chExt cx="1296144" cy="1946450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6345581" y="3140968"/>
              <a:ext cx="1296144" cy="144016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18832504">
              <a:off x="6125487" y="3373851"/>
              <a:ext cx="1946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</a:t>
              </a:r>
              <a:r>
                <a:rPr lang="en-US" sz="2000" baseline="-25000" dirty="0" smtClean="0"/>
                <a:t>P </a:t>
              </a:r>
              <a:r>
                <a:rPr lang="en-US" sz="2000" dirty="0" smtClean="0"/>
                <a:t>, </a:t>
              </a:r>
            </a:p>
            <a:p>
              <a:pPr algn="ctr"/>
              <a:r>
                <a:rPr lang="en-US" sz="2000" dirty="0" smtClean="0"/>
                <a:t>MAC</a:t>
              </a:r>
              <a:r>
                <a:rPr lang="en-US" sz="2000" baseline="-25000" dirty="0" smtClean="0"/>
                <a:t>K</a:t>
              </a:r>
              <a:r>
                <a:rPr lang="en-US" sz="2000" dirty="0" smtClean="0"/>
                <a:t>(N</a:t>
              </a:r>
              <a:r>
                <a:rPr lang="en-US" sz="2000" baseline="-25000" dirty="0" smtClean="0"/>
                <a:t>P</a:t>
              </a:r>
              <a:r>
                <a:rPr lang="en-US" sz="2000" dirty="0" smtClean="0"/>
                <a:t>|N</a:t>
              </a:r>
              <a:r>
                <a:rPr lang="en-US" sz="2000" baseline="-25000" dirty="0" smtClean="0"/>
                <a:t>V</a:t>
              </a:r>
              <a:r>
                <a:rPr lang="en-US" sz="2000" dirty="0" smtClean="0"/>
                <a:t>)</a:t>
              </a:r>
              <a:endParaRPr lang="fr-FR" sz="2000" baseline="-25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189304" y="1917993"/>
            <a:ext cx="48309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Far-away </a:t>
            </a:r>
            <a:r>
              <a:rPr lang="en-US" sz="2200" dirty="0" err="1">
                <a:solidFill>
                  <a:srgbClr val="FF0000"/>
                </a:solidFill>
              </a:rPr>
              <a:t>P</a:t>
            </a:r>
            <a:r>
              <a:rPr lang="en-US" sz="2200" dirty="0" err="1" smtClean="0">
                <a:solidFill>
                  <a:srgbClr val="FF0000"/>
                </a:solidFill>
              </a:rPr>
              <a:t>rover</a:t>
            </a:r>
            <a:r>
              <a:rPr lang="en-US" sz="2200" dirty="0" smtClean="0">
                <a:solidFill>
                  <a:srgbClr val="FF0000"/>
                </a:solidFill>
              </a:rPr>
              <a:t> helps Adversary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5577" y="5589240"/>
            <a:ext cx="784887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Works for Bluetooth, smartcards, </a:t>
            </a:r>
            <a:r>
              <a:rPr lang="en-US" sz="2200" dirty="0" err="1" smtClean="0">
                <a:solidFill>
                  <a:srgbClr val="FF0000"/>
                </a:solidFill>
              </a:rPr>
              <a:t>Keeloq</a:t>
            </a:r>
            <a:r>
              <a:rPr lang="en-US" sz="2200" dirty="0" smtClean="0">
                <a:solidFill>
                  <a:srgbClr val="FF0000"/>
                </a:solidFill>
              </a:rPr>
              <a:t>, PKES (cars)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60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56" y="4643844"/>
            <a:ext cx="1060022" cy="119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2134017"/>
            <a:ext cx="6251895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if comm. speed &amp; complexity are constant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31840" y="2564904"/>
                <a:ext cx="2448272" cy="43088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64904"/>
                <a:ext cx="2448272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3242" t="-8571" r="-249" b="-285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359578" y="471585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67962" y="5003884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00192" y="3851756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160050" y="4278700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216152" y="5003884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4780071" y="5498648"/>
            <a:ext cx="11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heck r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7528520" y="4557440"/>
            <a:ext cx="23193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0071" y="5795972"/>
                <a:ext cx="1972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heck 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max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071" y="5795972"/>
                <a:ext cx="1972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469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112378" y="47014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66" y="4300635"/>
            <a:ext cx="699906" cy="919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20" y="4307215"/>
            <a:ext cx="1057494" cy="91269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999810" y="4153603"/>
            <a:ext cx="0" cy="12823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79712" y="3837360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Distance-bounding idea: proximity = trust</a:t>
            </a:r>
            <a:endParaRPr lang="fr-FR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55876" y="2998113"/>
            <a:ext cx="1764196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timer!</a:t>
            </a:r>
          </a:p>
        </p:txBody>
      </p:sp>
      <p:sp>
        <p:nvSpPr>
          <p:cNvPr id="22" name="Oval 21"/>
          <p:cNvSpPr/>
          <p:nvPr/>
        </p:nvSpPr>
        <p:spPr>
          <a:xfrm>
            <a:off x="3943849" y="2131695"/>
            <a:ext cx="1852287" cy="505217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3131841" y="2998113"/>
            <a:ext cx="2634363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, r must be bits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7824" y="3430161"/>
            <a:ext cx="2920516" cy="4308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inimal processing</a:t>
            </a:r>
          </a:p>
        </p:txBody>
      </p:sp>
      <p:cxnSp>
        <p:nvCxnSpPr>
          <p:cNvPr id="26" name="Straight Arrow Connector 25"/>
          <p:cNvCxnSpPr>
            <a:endCxn id="23" idx="0"/>
          </p:cNvCxnSpPr>
          <p:nvPr/>
        </p:nvCxnSpPr>
        <p:spPr>
          <a:xfrm flipH="1">
            <a:off x="4449023" y="2601488"/>
            <a:ext cx="266993" cy="3966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1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 animBg="1"/>
      <p:bldP spid="10" grpId="0"/>
      <p:bldP spid="10" grpId="1"/>
      <p:bldP spid="11" grpId="0"/>
      <p:bldP spid="11" grpId="1"/>
      <p:bldP spid="12" grpId="0"/>
      <p:bldP spid="13" grpId="0" animBg="1"/>
      <p:bldP spid="14" grpId="0"/>
      <p:bldP spid="19" grpId="0" animBg="1"/>
      <p:bldP spid="20" grpId="0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</a:t>
            </a:r>
            <a:r>
              <a:rPr lang="en-US" dirty="0"/>
              <a:t>P</a:t>
            </a:r>
            <a:r>
              <a:rPr lang="en-US" dirty="0" smtClean="0"/>
              <a:t>rotocols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Distance-bounding idea: use timer!</a:t>
            </a:r>
            <a:endParaRPr lang="fr-FR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0" y="3861048"/>
            <a:ext cx="1060022" cy="119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2134017"/>
            <a:ext cx="6251895" cy="4308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if comm. speed &amp; complexity are constant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67472" y="3933056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422108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08086" y="3068960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3558620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4124046" y="4221088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4687965" y="4715852"/>
            <a:ext cx="118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heck r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7436414" y="3774644"/>
            <a:ext cx="23193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7965" y="5013176"/>
                <a:ext cx="19722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heck 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max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65" y="5013176"/>
                <a:ext cx="197226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46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7020272" y="391866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17839"/>
            <a:ext cx="699906" cy="9192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14" y="3524419"/>
            <a:ext cx="1057494" cy="9126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907704" y="3370807"/>
            <a:ext cx="0" cy="12823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7606" y="3054564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1749" y="5661248"/>
            <a:ext cx="5786595" cy="430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Do proximity test N times for reliability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3" y="3501008"/>
            <a:ext cx="1135063" cy="98173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251248" y="3933056"/>
            <a:ext cx="11605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187624" y="4293096"/>
            <a:ext cx="9763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03766" y="3573016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4221088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fr-FR" dirty="0"/>
          </a:p>
        </p:txBody>
      </p:sp>
      <p:sp>
        <p:nvSpPr>
          <p:cNvPr id="27" name="Multiply 26"/>
          <p:cNvSpPr/>
          <p:nvPr/>
        </p:nvSpPr>
        <p:spPr>
          <a:xfrm>
            <a:off x="6516216" y="5044534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21" grpId="0" animBg="1"/>
      <p:bldP spid="25" grpId="0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58417"/>
            <a:ext cx="784699" cy="678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5" y="2271601"/>
            <a:ext cx="647145" cy="72651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Properties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Mafia Fraud Resistance</a:t>
            </a:r>
            <a:endParaRPr lang="fr-F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284984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Terrorist Fraud Resistance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798313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Distance Fraud Resistance</a:t>
            </a:r>
            <a:endParaRPr lang="fr-FR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33" y="2564904"/>
            <a:ext cx="784699" cy="67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41091"/>
            <a:ext cx="487223" cy="639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0" y="1994266"/>
            <a:ext cx="773844" cy="667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28" y="2636765"/>
            <a:ext cx="593310" cy="64821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860032" y="2492896"/>
            <a:ext cx="576064" cy="39597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47864" y="2888866"/>
            <a:ext cx="720080" cy="72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47864" y="3133744"/>
            <a:ext cx="720080" cy="72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32040" y="2744998"/>
            <a:ext cx="576064" cy="395970"/>
          </a:xfrm>
          <a:prstGeom prst="straightConnector1">
            <a:avLst/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07704" y="2420888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63688" y="2636912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5816" y="2060848"/>
            <a:ext cx="1764196" cy="4308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 relays!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55" y="4066375"/>
            <a:ext cx="647145" cy="7265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7" y="3789040"/>
            <a:ext cx="487223" cy="639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0" y="3789040"/>
            <a:ext cx="773844" cy="667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10" y="4221088"/>
            <a:ext cx="593310" cy="6482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55776" y="3715871"/>
            <a:ext cx="2520280" cy="4332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Help is one-time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67744" y="4149080"/>
            <a:ext cx="990866" cy="30784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 flipV="1">
            <a:off x="4067944" y="4122981"/>
            <a:ext cx="1396446" cy="422217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09350"/>
            <a:ext cx="487223" cy="6399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61" y="5510800"/>
            <a:ext cx="647145" cy="7265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233465"/>
            <a:ext cx="773844" cy="66788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483768" y="5041387"/>
            <a:ext cx="0" cy="12823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63670" y="5142796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763177" y="5629315"/>
            <a:ext cx="2456895" cy="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771800" y="5949279"/>
            <a:ext cx="2456895" cy="1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691680" y="5654024"/>
            <a:ext cx="720080" cy="72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691680" y="5870048"/>
            <a:ext cx="720080" cy="72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2" grpId="0" animBg="1"/>
      <p:bldP spid="27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Attacks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Mafia Fraud Resistance</a:t>
            </a:r>
            <a:endParaRPr lang="fr-F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720" y="202077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Marie-Claire has unique e-key to gym locker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38081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Marie-Claire is at party with Leech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74085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Ghost is at gym, wants to get into the locker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3214137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Terrorist Fraud Resistance</a:t>
            </a:r>
            <a:endParaRPr lang="fr-FR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214720" y="3645024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Marie-Claire and Adv. are friends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4720" y="4037002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Marie-Claire wants to let Adv. </a:t>
            </a:r>
            <a:r>
              <a:rPr lang="en-US" sz="2000" dirty="0"/>
              <a:t>t</a:t>
            </a:r>
            <a:r>
              <a:rPr lang="en-US" sz="2000" dirty="0" smtClean="0"/>
              <a:t>o use her locker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4720" y="4437112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But Adv. shouldn’t enter again without permission</a:t>
            </a:r>
            <a:endParaRPr lang="fr-F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79715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Distance Fraud Resistance</a:t>
            </a:r>
            <a:endParaRPr lang="fr-FR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720" y="5229200"/>
            <a:ext cx="74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Marie-Claire runs a red light, wants to prove she was at the gym, but she is far away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015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37698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Distance-Bounding Protocols</a:t>
            </a:r>
            <a:endParaRPr lang="fr-F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99695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Part II:</a:t>
            </a:r>
            <a:endParaRPr lang="fr-FR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20" y="3284984"/>
            <a:ext cx="664706" cy="7462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28" y="3664739"/>
            <a:ext cx="1329412" cy="1492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74196"/>
            <a:ext cx="864096" cy="1134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80" y="3429000"/>
            <a:ext cx="1231982" cy="1063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Basic structure</a:t>
            </a:r>
            <a:endParaRPr lang="fr-FR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83024" y="2651308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691408" y="2924944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91408" y="3501008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1408" y="3789040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91408" y="4293096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91408" y="4581128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2331368" y="242088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1403648" y="2494057"/>
            <a:ext cx="107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round</a:t>
            </a:r>
            <a:endParaRPr lang="fr-FR" sz="2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94" y="2378533"/>
            <a:ext cx="664706" cy="746227"/>
          </a:xfrm>
          <a:prstGeom prst="rect">
            <a:avLst/>
          </a:prstGeom>
        </p:spPr>
      </p:pic>
      <p:sp>
        <p:nvSpPr>
          <p:cNvPr id="23" name="Multiply 22"/>
          <p:cNvSpPr/>
          <p:nvPr/>
        </p:nvSpPr>
        <p:spPr>
          <a:xfrm>
            <a:off x="5571728" y="2636912"/>
            <a:ext cx="684076" cy="328682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94" y="4122933"/>
            <a:ext cx="664706" cy="74622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2691408" y="5589240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691408" y="5877272"/>
            <a:ext cx="2672680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94" y="5419077"/>
            <a:ext cx="664706" cy="746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95464" y="4942329"/>
            <a:ext cx="16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………………</a:t>
            </a:r>
            <a:endParaRPr lang="fr-FR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3491880" y="2564904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slow</a:t>
            </a:r>
            <a:endParaRPr lang="fr-FR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3430161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fast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1713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/>
      <p:bldP spid="23" grpId="0" animBg="1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Authentication + distance upper-bounding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5756" y="3284984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3214137"/>
            <a:ext cx="237626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Authentication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4240" y="4264304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3340342" y="4926772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endParaRPr lang="fr-FR" dirty="0"/>
          </a:p>
        </p:txBody>
      </p:sp>
      <p:sp>
        <p:nvSpPr>
          <p:cNvPr id="23" name="Left Brace 22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80112" y="4798313"/>
            <a:ext cx="237626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Distance check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5445224"/>
            <a:ext cx="5400600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If r random, then no authentication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112" y="4005064"/>
            <a:ext cx="237626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andom 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948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 animBg="1"/>
      <p:bldP spid="13" grpId="0" animBg="1"/>
      <p:bldP spid="21" grpId="0"/>
      <p:bldP spid="22" grpId="0"/>
      <p:bldP spid="22" grpId="1"/>
      <p:bldP spid="23" grpId="0" animBg="1"/>
      <p:bldP spid="24" grpId="0"/>
      <p:bldP spid="26" grpId="0" animBg="1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Authentication + distance upper-bounding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5756" y="3284984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112" y="3214137"/>
            <a:ext cx="237626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Authentication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4240" y="4264304"/>
            <a:ext cx="23193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3140224" y="4984384"/>
            <a:ext cx="78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= c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80112" y="4552336"/>
            <a:ext cx="237626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Distance check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3648" y="5301208"/>
            <a:ext cx="590465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Distance-fraud resistance: can’t guess c 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5736810"/>
            <a:ext cx="6624736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No authentication: no mafia-fraud resistance</a:t>
            </a:r>
            <a:endParaRPr lang="fr-FR" sz="2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>
            <a:stCxn id="11" idx="2"/>
            <a:endCxn id="26" idx="0"/>
          </p:cNvCxnSpPr>
          <p:nvPr/>
        </p:nvCxnSpPr>
        <p:spPr>
          <a:xfrm>
            <a:off x="6768244" y="3645024"/>
            <a:ext cx="0" cy="907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36096" y="3790201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Link r to auth. string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5723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2" grpId="0"/>
      <p:bldP spid="26" grpId="0" animBg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16/05/2014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the girl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7" y="3243421"/>
            <a:ext cx="1224136" cy="1607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5861" y="4985953"/>
            <a:ext cx="16161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Marie-Claire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67" y="2330949"/>
            <a:ext cx="642541" cy="1088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47173"/>
            <a:ext cx="1656184" cy="931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35537"/>
            <a:ext cx="1125305" cy="73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59141"/>
            <a:ext cx="2804295" cy="189013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2600961" y="3101422"/>
            <a:ext cx="890919" cy="52567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83768" y="4152764"/>
            <a:ext cx="890919" cy="48244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2875434"/>
            <a:ext cx="1080120" cy="60764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88024" y="4109534"/>
            <a:ext cx="890919" cy="525671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7784" y="1896001"/>
            <a:ext cx="30243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Need authentication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915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93660" y="3284984"/>
            <a:ext cx="2578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smtClean="0">
                <a:solidFill>
                  <a:srgbClr val="FF0000"/>
                </a:solidFill>
              </a:rPr>
              <a:t>Compute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 =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264304"/>
            <a:ext cx="567680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baseline="-25000" dirty="0" smtClean="0"/>
              <a:t>i</a:t>
            </a:r>
            <a:endParaRPr lang="fr-FR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40342" y="4926772"/>
            <a:ext cx="36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72100" y="4365104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Check 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i</a:t>
            </a:r>
            <a:endParaRPr lang="en-US" sz="2200" baseline="-25000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nd time</a:t>
            </a:r>
            <a:endParaRPr lang="fr-FR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5374377"/>
            <a:ext cx="633670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Mafia-fraud resistance: from </a:t>
            </a:r>
            <a:r>
              <a:rPr lang="en-US" sz="2200" dirty="0" err="1" smtClean="0">
                <a:solidFill>
                  <a:srgbClr val="20A20E"/>
                </a:solidFill>
              </a:rPr>
              <a:t>unforgeability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806425"/>
            <a:ext cx="7848872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Distance-fraud resistance: no, r predictable for </a:t>
            </a:r>
            <a:r>
              <a:rPr lang="en-US" sz="2200" dirty="0" err="1" smtClean="0">
                <a:solidFill>
                  <a:srgbClr val="FF0000"/>
                </a:solidFill>
              </a:rPr>
              <a:t>Prover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284984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|r</a:t>
            </a:r>
            <a:r>
              <a:rPr lang="en-US" sz="2000" baseline="30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=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264304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20000" dirty="0" err="1" smtClean="0">
                <a:solidFill>
                  <a:srgbClr val="FF0000"/>
                </a:solidFill>
              </a:rPr>
              <a:t>i</a:t>
            </a:r>
            <a:endParaRPr lang="fr-FR" sz="2000" baseline="20000" dirty="0">
              <a:solidFill>
                <a:srgbClr val="FF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72100" y="4365104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Check r</a:t>
            </a:r>
            <a:endParaRPr lang="en-US" sz="2200" baseline="-25000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nd time</a:t>
            </a:r>
            <a:endParaRPr lang="fr-FR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5374377"/>
            <a:ext cx="633670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Mafia-fraud resistance: from </a:t>
            </a:r>
            <a:r>
              <a:rPr lang="en-US" sz="2200" dirty="0" err="1" smtClean="0">
                <a:solidFill>
                  <a:srgbClr val="20A20E"/>
                </a:solidFill>
              </a:rPr>
              <a:t>unforgeability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06425"/>
            <a:ext cx="835292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Distance-fraud: no guarantee on MAC output distribution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284984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|r</a:t>
            </a:r>
            <a:r>
              <a:rPr lang="en-US" sz="2000" baseline="30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=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264304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20000" dirty="0" err="1" smtClean="0">
                <a:solidFill>
                  <a:srgbClr val="FF0000"/>
                </a:solidFill>
              </a:rPr>
              <a:t>i</a:t>
            </a:r>
            <a:endParaRPr lang="fr-FR" sz="2000" baseline="20000" dirty="0">
              <a:solidFill>
                <a:srgbClr val="FF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72100" y="4365104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Check r</a:t>
            </a:r>
            <a:endParaRPr lang="en-US" sz="2200" baseline="-25000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nd time</a:t>
            </a:r>
            <a:endParaRPr lang="fr-FR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5374377"/>
            <a:ext cx="633670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Mafia-fraud resistance: from </a:t>
            </a:r>
            <a:r>
              <a:rPr lang="en-US" sz="2200" dirty="0" err="1" smtClean="0">
                <a:solidFill>
                  <a:srgbClr val="20A20E"/>
                </a:solidFill>
              </a:rPr>
              <a:t>unforgeability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06425"/>
            <a:ext cx="835292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Distance-fraud: no guarantee on MAC output distribution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2100" y="2708920"/>
            <a:ext cx="334837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Distance-fraud:</a:t>
            </a:r>
          </a:p>
          <a:p>
            <a:r>
              <a:rPr lang="en-US" sz="2200" dirty="0" smtClean="0"/>
              <a:t>cannot choose clever</a:t>
            </a:r>
          </a:p>
          <a:p>
            <a:r>
              <a:rPr lang="en-US" sz="2200" dirty="0"/>
              <a:t>n</a:t>
            </a:r>
            <a:r>
              <a:rPr lang="en-US" sz="2200" dirty="0" smtClean="0"/>
              <a:t>once to get r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≈ r</a:t>
            </a:r>
            <a:r>
              <a:rPr lang="en-US" sz="2200" baseline="30000" dirty="0" smtClean="0"/>
              <a:t>1</a:t>
            </a:r>
            <a:endParaRPr lang="fr-FR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12152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6235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21297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284984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|r</a:t>
            </a:r>
            <a:r>
              <a:rPr lang="en-US" sz="2000" baseline="30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= 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420991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420888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832" y="1988840"/>
            <a:ext cx="50405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3563888" y="2204284"/>
            <a:ext cx="792088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195736" y="2204284"/>
            <a:ext cx="864096" cy="7766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63874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49267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264304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9411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2000" baseline="20000" dirty="0" err="1" smtClean="0">
                <a:solidFill>
                  <a:srgbClr val="FF0000"/>
                </a:solidFill>
              </a:rPr>
              <a:t>i</a:t>
            </a:r>
            <a:endParaRPr lang="fr-FR" sz="2000" baseline="20000" dirty="0">
              <a:solidFill>
                <a:srgbClr val="FF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2187352" y="4480328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553497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2173"/>
            <a:ext cx="664706" cy="746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72100" y="4365104"/>
            <a:ext cx="154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Check r</a:t>
            </a:r>
            <a:endParaRPr lang="en-US" sz="2200" baseline="-25000" dirty="0" smtClean="0"/>
          </a:p>
          <a:p>
            <a:r>
              <a:rPr lang="en-US" sz="2200" dirty="0"/>
              <a:t>a</a:t>
            </a:r>
            <a:r>
              <a:rPr lang="en-US" sz="2200" dirty="0" smtClean="0"/>
              <a:t>nd time</a:t>
            </a:r>
            <a:endParaRPr lang="fr-FR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5374377"/>
            <a:ext cx="6336704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Mafia-fraud resistance: from </a:t>
            </a:r>
            <a:r>
              <a:rPr lang="en-US" sz="2200" dirty="0" err="1" smtClean="0">
                <a:solidFill>
                  <a:srgbClr val="20A20E"/>
                </a:solidFill>
              </a:rPr>
              <a:t>unforgeability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5806425"/>
            <a:ext cx="727280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Distance-fraud: from unpredictability of response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2100" y="2708920"/>
            <a:ext cx="334837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Distance-fraud:</a:t>
            </a:r>
          </a:p>
          <a:p>
            <a:r>
              <a:rPr lang="en-US" sz="2200" dirty="0" smtClean="0"/>
              <a:t>cannot choose clever</a:t>
            </a:r>
          </a:p>
          <a:p>
            <a:r>
              <a:rPr lang="en-US" sz="2200" dirty="0"/>
              <a:t>n</a:t>
            </a:r>
            <a:r>
              <a:rPr lang="en-US" sz="2200" dirty="0" smtClean="0"/>
              <a:t>once to get r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≈ r</a:t>
            </a:r>
            <a:r>
              <a:rPr lang="en-US" sz="2200" baseline="30000" dirty="0" smtClean="0"/>
              <a:t>1</a:t>
            </a:r>
            <a:endParaRPr lang="fr-FR" sz="2200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3573016"/>
            <a:ext cx="138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[HK05]: </a:t>
            </a:r>
            <a:endParaRPr lang="fr-FR" sz="20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5806425"/>
            <a:ext cx="727280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[BMV12]: PR-ness alone not enough!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92" y="5805264"/>
            <a:ext cx="7272808" cy="430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0A20E"/>
                </a:solidFill>
              </a:rPr>
              <a:t>[BMV13]: Stronger assumption on PRF</a:t>
            </a:r>
            <a:endParaRPr lang="fr-FR" sz="2200" dirty="0">
              <a:solidFill>
                <a:srgbClr val="20A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87150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4609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532946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= 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0288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668953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668850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236802"/>
            <a:ext cx="86409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K,K’</a:t>
            </a:r>
            <a:endParaRPr lang="fr-FR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9912" y="2667689"/>
            <a:ext cx="648072" cy="56125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1720" y="2667689"/>
            <a:ext cx="720080" cy="56125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503071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531875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656282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533314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sp>
        <p:nvSpPr>
          <p:cNvPr id="17" name="Left Brace 16"/>
          <p:cNvSpPr/>
          <p:nvPr/>
        </p:nvSpPr>
        <p:spPr>
          <a:xfrm>
            <a:off x="2187352" y="4872306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945475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74151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5736" y="4181018"/>
            <a:ext cx="21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XOR K’ </a:t>
            </a:r>
            <a:endParaRPr lang="fr-FR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Defeat terrorist-fraud attacks</a:t>
            </a:r>
            <a:endParaRPr lang="fr-FR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2100" y="2564904"/>
            <a:ext cx="3348372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Intuition:</a:t>
            </a:r>
          </a:p>
          <a:p>
            <a:r>
              <a:rPr lang="en-US" sz="2200" dirty="0" smtClean="0"/>
              <a:t>Sending r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, r</a:t>
            </a:r>
            <a:r>
              <a:rPr lang="en-US" sz="2200" baseline="30000" dirty="0" smtClean="0"/>
              <a:t>1 </a:t>
            </a:r>
            <a:r>
              <a:rPr lang="en-US" sz="2200" dirty="0" smtClean="0"/>
              <a:t>reveals</a:t>
            </a:r>
            <a:r>
              <a:rPr lang="fr-FR" sz="2200" baseline="30000" dirty="0"/>
              <a:t> </a:t>
            </a:r>
            <a:r>
              <a:rPr lang="fr-FR" sz="2200" dirty="0" smtClean="0"/>
              <a:t>the key K’</a:t>
            </a:r>
            <a:endParaRPr lang="en-US" sz="2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508104" y="4222249"/>
            <a:ext cx="331236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Reality:</a:t>
            </a:r>
          </a:p>
          <a:p>
            <a:r>
              <a:rPr lang="en-US" sz="2200" dirty="0" smtClean="0"/>
              <a:t>Dependency enables</a:t>
            </a:r>
          </a:p>
          <a:p>
            <a:r>
              <a:rPr lang="en-US" sz="2200" dirty="0"/>
              <a:t>k</a:t>
            </a:r>
            <a:r>
              <a:rPr lang="en-US" sz="2200" dirty="0" smtClean="0"/>
              <a:t>ey-learning attack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1820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5" grpId="0"/>
      <p:bldP spid="16" grpId="0"/>
      <p:bldP spid="17" grpId="0" animBg="1"/>
      <p:bldP spid="18" grpId="0"/>
      <p:bldP spid="22" grpId="0"/>
      <p:bldP spid="23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159728" y="387150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87720" y="34609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1628" y="3532946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= 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879808" y="30288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68953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25" y="2668850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5792" y="2236802"/>
            <a:ext cx="86409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K,K’</a:t>
            </a:r>
            <a:endParaRPr lang="fr-FR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71896" y="2667689"/>
            <a:ext cx="648072" cy="56125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43704" y="2667689"/>
            <a:ext cx="720080" cy="56125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386880" y="503071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384136" y="531875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76224" y="4656282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7840" y="533314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84" y="4774151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7720" y="4181018"/>
            <a:ext cx="21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XOR K’ </a:t>
            </a:r>
            <a:endParaRPr lang="fr-FR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08512" y="1629961"/>
            <a:ext cx="4283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Key learning </a:t>
            </a:r>
            <a:r>
              <a:rPr lang="en-US" sz="1900" dirty="0" smtClean="0"/>
              <a:t>[AT09,DFK+11]</a:t>
            </a:r>
            <a:endParaRPr lang="fr-FR" sz="19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320480" y="1629961"/>
            <a:ext cx="0" cy="4535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24" y="2637015"/>
            <a:ext cx="548168" cy="7199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05" y="2636912"/>
            <a:ext cx="834323" cy="72008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536504" y="1988840"/>
            <a:ext cx="0" cy="12823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16406" y="2090249"/>
            <a:ext cx="668170" cy="374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endParaRPr lang="fr-FR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697016" y="2564904"/>
            <a:ext cx="16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………………</a:t>
            </a:r>
            <a:endParaRPr lang="fr-FR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5370827" y="2996952"/>
            <a:ext cx="233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ounds 1 to N-1</a:t>
            </a:r>
            <a:endParaRPr lang="fr-FR" sz="2000" baseline="-25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0" y="3876502"/>
            <a:ext cx="681616" cy="7446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37176" y="3717032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</a:t>
            </a:r>
            <a:r>
              <a:rPr lang="en-US" sz="2000" baseline="-25000" dirty="0" err="1" smtClean="0"/>
              <a:t>N</a:t>
            </a:r>
            <a:endParaRPr lang="fr-FR" sz="2000" baseline="-250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009936" y="4117142"/>
            <a:ext cx="62291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11072" y="3717032"/>
            <a:ext cx="1196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+1</a:t>
            </a:r>
            <a:endParaRPr lang="fr-FR" sz="20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308996" y="4117142"/>
            <a:ext cx="92215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00600" y="42210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c</a:t>
            </a:r>
            <a:r>
              <a:rPr lang="en-US" sz="2000" baseline="20000" dirty="0" smtClean="0"/>
              <a:t>N</a:t>
            </a:r>
            <a:r>
              <a:rPr lang="en-US" sz="2000" baseline="30000" dirty="0" smtClean="0"/>
              <a:t>+1</a:t>
            </a:r>
            <a:endParaRPr lang="fr-FR" sz="2000" baseline="30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328592" y="4621198"/>
            <a:ext cx="922156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984776" y="42210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c</a:t>
            </a:r>
            <a:r>
              <a:rPr lang="en-US" sz="2000" baseline="20000" dirty="0" smtClean="0"/>
              <a:t>N</a:t>
            </a:r>
            <a:r>
              <a:rPr lang="en-US" sz="2000" baseline="30000" dirty="0" smtClean="0"/>
              <a:t>+1</a:t>
            </a:r>
            <a:endParaRPr lang="fr-FR" sz="2000" baseline="300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912768" y="4621198"/>
            <a:ext cx="922156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36504" y="483722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Accept: r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c</a:t>
            </a:r>
            <a:r>
              <a:rPr lang="en-US" sz="2000" baseline="20000" dirty="0" smtClean="0"/>
              <a:t>N</a:t>
            </a:r>
            <a:r>
              <a:rPr lang="en-US" sz="2000" baseline="30000" dirty="0" smtClean="0"/>
              <a:t>+1 </a:t>
            </a:r>
            <a:r>
              <a:rPr lang="en-US" sz="2000" dirty="0" smtClean="0"/>
              <a:t>=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N</a:t>
            </a:r>
            <a:endParaRPr lang="fr-FR" sz="20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5616624" y="5197262"/>
            <a:ext cx="123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K’</a:t>
            </a:r>
            <a:r>
              <a:rPr lang="en-US" sz="2000" baseline="-25000" dirty="0" smtClean="0"/>
              <a:t>N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0</a:t>
            </a:r>
            <a:endParaRPr lang="fr-FR" sz="2000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4536504" y="558924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Repeat: learn K’</a:t>
            </a:r>
            <a:endParaRPr lang="fr-FR" sz="20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536504" y="590921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Next: query r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have r</a:t>
            </a:r>
            <a:r>
              <a:rPr lang="en-US" sz="2000" baseline="30000" dirty="0" smtClean="0"/>
              <a:t>1</a:t>
            </a:r>
            <a:endParaRPr lang="fr-FR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6881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  <p:bldP spid="31" grpId="0"/>
      <p:bldP spid="32" grpId="0"/>
      <p:bldP spid="35" grpId="0"/>
      <p:bldP spid="37" grpId="0"/>
      <p:bldP spid="43" grpId="0"/>
      <p:bldP spid="45" grpId="0"/>
      <p:bldP spid="47" grpId="0"/>
      <p:bldP spid="48" grpId="0"/>
      <p:bldP spid="49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87150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4609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532946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= 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0288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668953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668850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236802"/>
            <a:ext cx="86409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K,K’</a:t>
            </a:r>
            <a:endParaRPr lang="fr-FR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9912" y="2667689"/>
            <a:ext cx="648072" cy="56125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1720" y="2667689"/>
            <a:ext cx="720080" cy="56125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883556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517158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509120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sp>
        <p:nvSpPr>
          <p:cNvPr id="17" name="Left Brace 16"/>
          <p:cNvSpPr/>
          <p:nvPr/>
        </p:nvSpPr>
        <p:spPr>
          <a:xfrm>
            <a:off x="2187352" y="4725144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798313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6989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5736" y="4181018"/>
            <a:ext cx="21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XOR K’ </a:t>
            </a:r>
            <a:endParaRPr lang="fr-FR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Prevent adversary from flipping bits [KAK+08]</a:t>
            </a:r>
            <a:endParaRPr lang="fr-FR" sz="2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83768" y="594928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7744" y="558924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(transcript)</a:t>
            </a:r>
            <a:endParaRPr lang="fr-FR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64088" y="2060848"/>
            <a:ext cx="3456384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20A20E"/>
                </a:solidFill>
              </a:rPr>
              <a:t>Mafia-fraud: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20A20E"/>
                </a:solidFill>
              </a:rPr>
              <a:t>near-optimal, final PRF prevents any flips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3185100"/>
            <a:ext cx="3456384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20A20E"/>
                </a:solidFill>
              </a:rPr>
              <a:t>Distance-fraud: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</a:p>
          <a:p>
            <a:r>
              <a:rPr lang="en-US" sz="2200" dirty="0">
                <a:solidFill>
                  <a:srgbClr val="20A20E"/>
                </a:solidFill>
              </a:rPr>
              <a:t>w</a:t>
            </a:r>
            <a:r>
              <a:rPr lang="en-US" sz="2200" dirty="0" smtClean="0">
                <a:solidFill>
                  <a:srgbClr val="20A20E"/>
                </a:solidFill>
              </a:rPr>
              <a:t>hile K’ </a:t>
            </a:r>
            <a:r>
              <a:rPr lang="en-US" sz="2200" dirty="0" err="1" smtClean="0">
                <a:solidFill>
                  <a:srgbClr val="20A20E"/>
                </a:solidFill>
              </a:rPr>
              <a:t>pseudoran</a:t>
            </a:r>
            <a:r>
              <a:rPr lang="en-US" sz="2200" dirty="0" err="1">
                <a:solidFill>
                  <a:srgbClr val="20A20E"/>
                </a:solidFill>
              </a:rPr>
              <a:t>-</a:t>
            </a:r>
            <a:r>
              <a:rPr lang="en-US" sz="2200" dirty="0" err="1" smtClean="0">
                <a:solidFill>
                  <a:srgbClr val="20A20E"/>
                </a:solidFill>
              </a:rPr>
              <a:t>dom</a:t>
            </a:r>
            <a:r>
              <a:rPr lang="en-US" sz="2200" dirty="0" smtClean="0">
                <a:solidFill>
                  <a:srgbClr val="20A20E"/>
                </a:solidFill>
              </a:rPr>
              <a:t>, distance of r</a:t>
            </a:r>
            <a:r>
              <a:rPr lang="en-US" sz="2200" baseline="30000" dirty="0" smtClean="0">
                <a:solidFill>
                  <a:srgbClr val="20A20E"/>
                </a:solidFill>
              </a:rPr>
              <a:t>0</a:t>
            </a:r>
            <a:r>
              <a:rPr lang="en-US" sz="2200" dirty="0" smtClean="0">
                <a:solidFill>
                  <a:srgbClr val="20A20E"/>
                </a:solidFill>
              </a:rPr>
              <a:t>, r</a:t>
            </a:r>
            <a:r>
              <a:rPr lang="en-US" sz="2200" baseline="30000" dirty="0" smtClean="0">
                <a:solidFill>
                  <a:srgbClr val="20A20E"/>
                </a:solidFill>
              </a:rPr>
              <a:t>1</a:t>
            </a:r>
            <a:r>
              <a:rPr lang="en-US" sz="2200" dirty="0" smtClean="0">
                <a:solidFill>
                  <a:srgbClr val="20A20E"/>
                </a:solidFill>
              </a:rPr>
              <a:t> optimal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4653136"/>
            <a:ext cx="3456384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F68412"/>
                </a:solidFill>
              </a:rPr>
              <a:t>Terrorist-fraud:</a:t>
            </a:r>
            <a:r>
              <a:rPr lang="en-US" sz="2200" dirty="0" smtClean="0">
                <a:solidFill>
                  <a:srgbClr val="F68412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F68412"/>
                </a:solidFill>
              </a:rPr>
              <a:t>Yes, but the advantage the adversary has is only marginal</a:t>
            </a:r>
            <a:endParaRPr lang="fr-FR" sz="2200" dirty="0">
              <a:solidFill>
                <a:srgbClr val="F684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67744" y="387150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195736" y="346093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44" y="3532946"/>
            <a:ext cx="288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= 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0288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0" y="2668953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1" y="2668850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2236802"/>
            <a:ext cx="86409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K,K’</a:t>
            </a:r>
            <a:endParaRPr lang="fr-FR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9912" y="2667689"/>
            <a:ext cx="648072" cy="56125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1720" y="2667689"/>
            <a:ext cx="720080" cy="56125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83768" y="4883556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92152" y="517158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4240" y="4509120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sp>
        <p:nvSpPr>
          <p:cNvPr id="17" name="Left Brace 16"/>
          <p:cNvSpPr/>
          <p:nvPr/>
        </p:nvSpPr>
        <p:spPr>
          <a:xfrm>
            <a:off x="2187352" y="4725144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863588" y="4798313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 times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6989"/>
            <a:ext cx="664706" cy="746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95736" y="4181018"/>
            <a:ext cx="21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 smtClean="0"/>
              <a:t>  XOR K’ </a:t>
            </a:r>
            <a:endParaRPr lang="fr-FR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Prevent adversary from flipping </a:t>
            </a:r>
            <a:r>
              <a:rPr lang="en-US" sz="2200" dirty="0"/>
              <a:t>bits [KAK+08</a:t>
            </a:r>
            <a:r>
              <a:rPr lang="en-US" sz="2200" dirty="0" smtClean="0"/>
              <a:t>]</a:t>
            </a:r>
            <a:endParaRPr lang="fr-FR" sz="2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83768" y="5949280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7744" y="558924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(transcript)</a:t>
            </a:r>
            <a:endParaRPr lang="fr-FR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64088" y="2060848"/>
            <a:ext cx="3456384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20A20E"/>
                </a:solidFill>
              </a:rPr>
              <a:t>Mafia-fraud: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20A20E"/>
                </a:solidFill>
              </a:rPr>
              <a:t>lower, final PRF allows some attacks.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3185100"/>
            <a:ext cx="3456384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20A20E"/>
                </a:solidFill>
              </a:rPr>
              <a:t>Distance-fraud: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</a:p>
          <a:p>
            <a:r>
              <a:rPr lang="en-US" sz="2200" dirty="0">
                <a:solidFill>
                  <a:srgbClr val="20A20E"/>
                </a:solidFill>
              </a:rPr>
              <a:t>w</a:t>
            </a:r>
            <a:r>
              <a:rPr lang="en-US" sz="2200" dirty="0" smtClean="0">
                <a:solidFill>
                  <a:srgbClr val="20A20E"/>
                </a:solidFill>
              </a:rPr>
              <a:t>hile K’ </a:t>
            </a:r>
            <a:r>
              <a:rPr lang="en-US" sz="2200" dirty="0" err="1" smtClean="0">
                <a:solidFill>
                  <a:srgbClr val="20A20E"/>
                </a:solidFill>
              </a:rPr>
              <a:t>pseudoran</a:t>
            </a:r>
            <a:r>
              <a:rPr lang="en-US" sz="2200" dirty="0" err="1">
                <a:solidFill>
                  <a:srgbClr val="20A20E"/>
                </a:solidFill>
              </a:rPr>
              <a:t>-</a:t>
            </a:r>
            <a:r>
              <a:rPr lang="en-US" sz="2200" dirty="0" err="1" smtClean="0">
                <a:solidFill>
                  <a:srgbClr val="20A20E"/>
                </a:solidFill>
              </a:rPr>
              <a:t>dom</a:t>
            </a:r>
            <a:r>
              <a:rPr lang="en-US" sz="2200" dirty="0" smtClean="0">
                <a:solidFill>
                  <a:srgbClr val="20A20E"/>
                </a:solidFill>
              </a:rPr>
              <a:t>, distance of r</a:t>
            </a:r>
            <a:r>
              <a:rPr lang="en-US" sz="2200" baseline="30000" dirty="0" smtClean="0">
                <a:solidFill>
                  <a:srgbClr val="20A20E"/>
                </a:solidFill>
              </a:rPr>
              <a:t>0</a:t>
            </a:r>
            <a:r>
              <a:rPr lang="en-US" sz="2200" dirty="0" smtClean="0">
                <a:solidFill>
                  <a:srgbClr val="20A20E"/>
                </a:solidFill>
              </a:rPr>
              <a:t>, r</a:t>
            </a:r>
            <a:r>
              <a:rPr lang="en-US" sz="2200" baseline="30000" dirty="0" smtClean="0">
                <a:solidFill>
                  <a:srgbClr val="20A20E"/>
                </a:solidFill>
              </a:rPr>
              <a:t>1</a:t>
            </a:r>
            <a:r>
              <a:rPr lang="en-US" sz="2200" dirty="0" smtClean="0">
                <a:solidFill>
                  <a:srgbClr val="20A20E"/>
                </a:solidFill>
              </a:rPr>
              <a:t> optimal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4653136"/>
            <a:ext cx="3456384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solidFill>
                  <a:srgbClr val="20A20E"/>
                </a:solidFill>
              </a:rPr>
              <a:t>Terrorist-fraud:</a:t>
            </a:r>
            <a:r>
              <a:rPr lang="en-US" sz="2200" dirty="0" smtClean="0">
                <a:solidFill>
                  <a:srgbClr val="20A20E"/>
                </a:solidFill>
              </a:rPr>
              <a:t> </a:t>
            </a:r>
          </a:p>
          <a:p>
            <a:r>
              <a:rPr lang="en-US" sz="2200" dirty="0" smtClean="0">
                <a:solidFill>
                  <a:srgbClr val="20A20E"/>
                </a:solidFill>
              </a:rPr>
              <a:t>It works: learning bits of K’ helps and can re-use transcript with 0</a:t>
            </a:r>
            <a:endParaRPr lang="fr-FR" sz="2200" dirty="0">
              <a:solidFill>
                <a:srgbClr val="20A20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0909" y="6021288"/>
            <a:ext cx="2451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PRF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(T* (c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= 0))</a:t>
            </a:r>
            <a:endParaRPr lang="fr-FR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9325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Lessons learned so far</a:t>
            </a:r>
            <a:endParaRPr lang="fr-F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2077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Distance-fraud: unpredictable responses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86728" y="2452826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Just echoing challenges works optimally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86728" y="2852936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Reponses output by PRF, if no special </a:t>
            </a:r>
            <a:r>
              <a:rPr lang="en-US" sz="2000" dirty="0" err="1" smtClean="0"/>
              <a:t>nonces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86728" y="3244914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Link responses by pseudorandom key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676962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Mafia-fraud: authenticating responses + no key-learning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86728" y="4149080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Two strings output by PRF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6728" y="454105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Final transcript authentication works optimally</a:t>
            </a:r>
            <a:endParaRPr lang="fr-F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90109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If linked responses, final authentication necessary</a:t>
            </a:r>
            <a:endParaRPr lang="fr-F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5333146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Terrorist-fraud: relate responses by using extra key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6728" y="5733256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Also give back-door for future authentication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378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1406600" cy="1216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Game-based privacy (</a:t>
            </a:r>
            <a:r>
              <a:rPr lang="en-US" sz="2200" dirty="0" err="1" smtClean="0"/>
              <a:t>untraceability</a:t>
            </a:r>
            <a:r>
              <a:rPr lang="en-US" sz="2200" dirty="0" smtClean="0"/>
              <a:t>) [V07]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682969" y="4365104"/>
            <a:ext cx="584775" cy="10005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600" dirty="0" smtClean="0"/>
              <a:t>… …</a:t>
            </a:r>
            <a:endParaRPr lang="fr-FR" sz="2600" dirty="0"/>
          </a:p>
        </p:txBody>
      </p:sp>
      <p:sp>
        <p:nvSpPr>
          <p:cNvPr id="7" name="Oval 6"/>
          <p:cNvSpPr/>
          <p:nvPr/>
        </p:nvSpPr>
        <p:spPr>
          <a:xfrm>
            <a:off x="1043608" y="2132856"/>
            <a:ext cx="1758713" cy="8716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1013087" y="3349441"/>
            <a:ext cx="1758713" cy="8716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Connector 8"/>
          <p:cNvCxnSpPr>
            <a:stCxn id="7" idx="6"/>
          </p:cNvCxnSpPr>
          <p:nvPr/>
        </p:nvCxnSpPr>
        <p:spPr>
          <a:xfrm>
            <a:off x="2802321" y="2568680"/>
            <a:ext cx="1337631" cy="12203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6"/>
            <a:endCxn id="29" idx="1"/>
          </p:cNvCxnSpPr>
          <p:nvPr/>
        </p:nvCxnSpPr>
        <p:spPr>
          <a:xfrm>
            <a:off x="2771800" y="3785265"/>
            <a:ext cx="1152128" cy="21921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768" y="3061409"/>
            <a:ext cx="1584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DrawProver</a:t>
            </a:r>
            <a:endParaRPr lang="fr-FR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48064" y="4077072"/>
            <a:ext cx="648072" cy="4395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32240" y="4019292"/>
            <a:ext cx="792088" cy="49737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1136" y="4931876"/>
            <a:ext cx="20009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Always draw right or always draw left</a:t>
            </a:r>
            <a:endParaRPr lang="fr-FR" dirty="0"/>
          </a:p>
        </p:txBody>
      </p:sp>
      <p:cxnSp>
        <p:nvCxnSpPr>
          <p:cNvPr id="15" name="Straight Arrow Connector 14"/>
          <p:cNvCxnSpPr>
            <a:stCxn id="29" idx="2"/>
          </p:cNvCxnSpPr>
          <p:nvPr/>
        </p:nvCxnSpPr>
        <p:spPr>
          <a:xfrm>
            <a:off x="4535996" y="4219927"/>
            <a:ext cx="36004" cy="71194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331640" y="1844824"/>
            <a:ext cx="1152128" cy="1152128"/>
            <a:chOff x="1331640" y="1844824"/>
            <a:chExt cx="1152128" cy="1152128"/>
          </a:xfrm>
        </p:grpSpPr>
        <p:sp>
          <p:nvSpPr>
            <p:cNvPr id="17" name="TextBox 16"/>
            <p:cNvSpPr txBox="1"/>
            <p:nvPr/>
          </p:nvSpPr>
          <p:spPr>
            <a:xfrm>
              <a:off x="1331640" y="2627620"/>
              <a:ext cx="11521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Prover</a:t>
              </a:r>
              <a:r>
                <a:rPr lang="en-US" dirty="0" smtClean="0"/>
                <a:t> 1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444" y="1844824"/>
              <a:ext cx="587292" cy="77136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01119" y="3061409"/>
            <a:ext cx="1152128" cy="1152128"/>
            <a:chOff x="1301119" y="3061409"/>
            <a:chExt cx="1152128" cy="1152128"/>
          </a:xfrm>
        </p:grpSpPr>
        <p:sp>
          <p:nvSpPr>
            <p:cNvPr id="20" name="TextBox 19"/>
            <p:cNvSpPr txBox="1"/>
            <p:nvPr/>
          </p:nvSpPr>
          <p:spPr>
            <a:xfrm>
              <a:off x="1301119" y="3844205"/>
              <a:ext cx="11521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Prover</a:t>
              </a:r>
              <a:r>
                <a:rPr lang="en-US" dirty="0" smtClean="0"/>
                <a:t> 2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1" y="3061409"/>
              <a:ext cx="598520" cy="78611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331640" y="5085184"/>
            <a:ext cx="1152128" cy="1161420"/>
            <a:chOff x="1331640" y="5085184"/>
            <a:chExt cx="1152128" cy="1161420"/>
          </a:xfrm>
        </p:grpSpPr>
        <p:sp>
          <p:nvSpPr>
            <p:cNvPr id="23" name="TextBox 22"/>
            <p:cNvSpPr txBox="1"/>
            <p:nvPr/>
          </p:nvSpPr>
          <p:spPr>
            <a:xfrm>
              <a:off x="1331640" y="5877272"/>
              <a:ext cx="115212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Prover</a:t>
              </a:r>
              <a:r>
                <a:rPr lang="en-US" dirty="0" smtClean="0"/>
                <a:t> n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5085184"/>
              <a:ext cx="598520" cy="78611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546954" y="3164379"/>
            <a:ext cx="1057494" cy="1344741"/>
            <a:chOff x="7546954" y="3164379"/>
            <a:chExt cx="1057494" cy="1344741"/>
          </a:xfrm>
        </p:grpSpPr>
        <p:sp>
          <p:nvSpPr>
            <p:cNvPr id="26" name="TextBox 25"/>
            <p:cNvSpPr txBox="1"/>
            <p:nvPr/>
          </p:nvSpPr>
          <p:spPr>
            <a:xfrm>
              <a:off x="7596336" y="4139788"/>
              <a:ext cx="10081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Verifier</a:t>
              </a:r>
              <a:endParaRPr lang="fr-FR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954" y="3164379"/>
              <a:ext cx="1057494" cy="91269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23928" y="2897923"/>
            <a:ext cx="1224136" cy="1322004"/>
            <a:chOff x="3923928" y="2897923"/>
            <a:chExt cx="1224136" cy="1322004"/>
          </a:xfrm>
        </p:grpSpPr>
        <p:sp>
          <p:nvSpPr>
            <p:cNvPr id="29" name="TextBox 28"/>
            <p:cNvSpPr txBox="1"/>
            <p:nvPr/>
          </p:nvSpPr>
          <p:spPr>
            <a:xfrm>
              <a:off x="3923928" y="3789040"/>
              <a:ext cx="122413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Handle</a:t>
              </a:r>
              <a:endParaRPr lang="fr-FR" sz="2200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2897923"/>
              <a:ext cx="731904" cy="891117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8308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1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" y="1893200"/>
            <a:ext cx="1224136" cy="160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23352"/>
            <a:ext cx="1596226" cy="13776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267744" y="2852936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39752" y="3284984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A20E"/>
                </a:solidFill>
              </a:rPr>
              <a:t>1 = Accept</a:t>
            </a:r>
            <a:endParaRPr lang="fr-FR" dirty="0">
              <a:solidFill>
                <a:srgbClr val="20A20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60032" y="3740664"/>
            <a:ext cx="1047974" cy="112849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76056" y="3956688"/>
            <a:ext cx="1047974" cy="11284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6296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Reject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20170" y="3789040"/>
            <a:ext cx="1047974" cy="11284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36194" y="4005064"/>
            <a:ext cx="1047974" cy="11284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67744" y="3717032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79712" y="3933056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1640" y="3501008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5868144" y="3501008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3491880" y="565195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Adversary</a:t>
            </a:r>
            <a:endParaRPr lang="fr-FR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6" y="4309148"/>
            <a:ext cx="118567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in Authentication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65272"/>
            <a:ext cx="1428973" cy="1235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627620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r>
              <a:rPr lang="en-US" dirty="0" smtClean="0"/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4139788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301119" y="3844205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r>
              <a:rPr lang="en-US" dirty="0" smtClean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5877272"/>
            <a:ext cx="1152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r>
              <a:rPr lang="en-US" dirty="0" smtClean="0"/>
              <a:t>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2969" y="4365104"/>
            <a:ext cx="584775" cy="100056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600" dirty="0" smtClean="0"/>
              <a:t>… …</a:t>
            </a:r>
            <a:endParaRPr lang="fr-FR" sz="2600" dirty="0"/>
          </a:p>
        </p:txBody>
      </p:sp>
      <p:sp>
        <p:nvSpPr>
          <p:cNvPr id="10" name="Oval 9"/>
          <p:cNvSpPr/>
          <p:nvPr/>
        </p:nvSpPr>
        <p:spPr>
          <a:xfrm>
            <a:off x="1043608" y="2132856"/>
            <a:ext cx="1758713" cy="8716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>
            <a:off x="1013087" y="3349441"/>
            <a:ext cx="1758713" cy="8716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923928" y="3789040"/>
            <a:ext cx="1224136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Handle</a:t>
            </a:r>
            <a:endParaRPr lang="fr-FR" sz="2200" dirty="0"/>
          </a:p>
        </p:txBody>
      </p:sp>
      <p:cxnSp>
        <p:nvCxnSpPr>
          <p:cNvPr id="13" name="Straight Connector 12"/>
          <p:cNvCxnSpPr>
            <a:stCxn id="10" idx="6"/>
          </p:cNvCxnSpPr>
          <p:nvPr/>
        </p:nvCxnSpPr>
        <p:spPr>
          <a:xfrm>
            <a:off x="2802321" y="2568680"/>
            <a:ext cx="1337631" cy="122036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6"/>
            <a:endCxn id="12" idx="1"/>
          </p:cNvCxnSpPr>
          <p:nvPr/>
        </p:nvCxnSpPr>
        <p:spPr>
          <a:xfrm>
            <a:off x="2771800" y="3785265"/>
            <a:ext cx="1152128" cy="21921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1760" y="3059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DrawProver</a:t>
            </a:r>
            <a:endParaRPr lang="fr-FR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48064" y="4077072"/>
            <a:ext cx="648072" cy="43959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32240" y="4019292"/>
            <a:ext cx="792088" cy="49737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44" y="1844824"/>
            <a:ext cx="587292" cy="77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51" y="3061409"/>
            <a:ext cx="598520" cy="7861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85184"/>
            <a:ext cx="598520" cy="7861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54" y="3164379"/>
            <a:ext cx="1057494" cy="9126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7923"/>
            <a:ext cx="731904" cy="891117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cxnSp>
        <p:nvCxnSpPr>
          <p:cNvPr id="23" name="Straight Arrow Connector 22"/>
          <p:cNvCxnSpPr/>
          <p:nvPr/>
        </p:nvCxnSpPr>
        <p:spPr>
          <a:xfrm flipV="1">
            <a:off x="2699792" y="4573577"/>
            <a:ext cx="3096344" cy="104702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27784" y="4902259"/>
            <a:ext cx="3096344" cy="104702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477804">
            <a:off x="3525555" y="4670555"/>
            <a:ext cx="1234189" cy="379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Corrupt</a:t>
            </a:r>
            <a:endParaRPr lang="fr-FR" dirty="0"/>
          </a:p>
        </p:txBody>
      </p:sp>
      <p:sp>
        <p:nvSpPr>
          <p:cNvPr id="26" name="TextBox 25"/>
          <p:cNvSpPr txBox="1"/>
          <p:nvPr/>
        </p:nvSpPr>
        <p:spPr>
          <a:xfrm rot="20477804">
            <a:off x="4182180" y="5322608"/>
            <a:ext cx="64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</a:t>
            </a:r>
            <a:endParaRPr lang="fr-FR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00191" y="5229200"/>
            <a:ext cx="1" cy="56793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60132" y="5795972"/>
            <a:ext cx="14041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Left/right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827584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Game-based privacy (</a:t>
            </a:r>
            <a:r>
              <a:rPr lang="en-US" sz="2200" dirty="0" err="1" smtClean="0"/>
              <a:t>untraceability</a:t>
            </a:r>
            <a:r>
              <a:rPr lang="en-US" sz="2200" dirty="0" smtClean="0"/>
              <a:t>) [V07]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1877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Distance-Bounding Protocols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Forward privacy: Once a key is corrupted, can you distinguish past sessions?</a:t>
            </a:r>
            <a:endParaRPr lang="fr-F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429000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Strong privacy: no rules for corruption</a:t>
            </a:r>
            <a:endParaRPr lang="fr-FR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27687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Requires key updates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5649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No privacy guaranteed for future sessions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288487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most we can get with symmetric authentication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39330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Needs public key crypto: key agreement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Idea of [HPO13]: combine strongly private </a:t>
            </a:r>
            <a:r>
              <a:rPr lang="en-US" sz="2000" dirty="0" err="1" smtClean="0"/>
              <a:t>authen-tication</a:t>
            </a:r>
            <a:r>
              <a:rPr lang="en-US" sz="2000" dirty="0" smtClean="0"/>
              <a:t> with distance bounding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494116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Responses: pseudo-random truncation of DH key </a:t>
            </a:r>
            <a:endParaRPr lang="fr-F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30120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Authenticate transcript in final authentication string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4494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16/05/2014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Symmetric key </a:t>
            </a:r>
            <a:r>
              <a:rPr lang="en-US" dirty="0" smtClean="0">
                <a:sym typeface="Wingdings" panose="05000000000000000000" pitchFamily="2" charset="2"/>
              </a:rPr>
              <a:t> Public key</a:t>
            </a:r>
            <a:endParaRPr lang="fr-F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23628" y="3573016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7536" y="3172906"/>
            <a:ext cx="288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Nonce exchange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2" y="2492999"/>
            <a:ext cx="548168" cy="719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3" y="2492896"/>
            <a:ext cx="834323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87724" y="1916832"/>
            <a:ext cx="40862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3788" y="2347719"/>
            <a:ext cx="648072" cy="56125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23628" y="2347719"/>
            <a:ext cx="720080" cy="56125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511660" y="4883556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0044" y="5171588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12132" y="4509120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31740" y="51571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sp>
        <p:nvSpPr>
          <p:cNvPr id="17" name="Left Brace 16"/>
          <p:cNvSpPr/>
          <p:nvPr/>
        </p:nvSpPr>
        <p:spPr>
          <a:xfrm>
            <a:off x="1259632" y="4725144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143508" y="4798313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N </a:t>
            </a:r>
            <a:r>
              <a:rPr lang="en-US" sz="2200" dirty="0" err="1" smtClean="0"/>
              <a:t>rnds</a:t>
            </a:r>
            <a:endParaRPr lang="fr-FR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626989"/>
            <a:ext cx="664706" cy="7462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0876" y="3685094"/>
            <a:ext cx="21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 r</a:t>
            </a:r>
            <a:r>
              <a:rPr lang="en-US" sz="2000" baseline="30000" dirty="0" smtClean="0"/>
              <a:t>0,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1</a:t>
            </a:r>
          </a:p>
          <a:p>
            <a:r>
              <a:rPr lang="en-US" sz="2000" baseline="30000" dirty="0"/>
              <a:t> </a:t>
            </a:r>
            <a:r>
              <a:rPr lang="en-US" sz="2000" baseline="30000" dirty="0" smtClean="0"/>
              <a:t>     </a:t>
            </a:r>
            <a:r>
              <a:rPr lang="en-US" sz="2000" dirty="0" smtClean="0"/>
              <a:t>using K</a:t>
            </a:r>
            <a:endParaRPr lang="fr-FR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511660" y="6165304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636" y="5693186"/>
            <a:ext cx="246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Sign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(transcript)</a:t>
            </a:r>
            <a:endParaRPr lang="fr-FR" sz="2000" baseline="-25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355976" y="1629961"/>
            <a:ext cx="0" cy="45353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2100" y="3571855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6008" y="3171745"/>
            <a:ext cx="288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Nonce exchange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4" y="2491838"/>
            <a:ext cx="548168" cy="7199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05" y="2491735"/>
            <a:ext cx="834323" cy="7200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99992" y="1948770"/>
            <a:ext cx="13321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dirty="0" smtClean="0"/>
              <a:t>, X= </a:t>
            </a:r>
            <a:r>
              <a:rPr lang="en-US" sz="2000" dirty="0" err="1" smtClean="0"/>
              <a:t>kP</a:t>
            </a:r>
            <a:endParaRPr lang="fr-FR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760132" y="4882395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768516" y="5170427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60604" y="4507959"/>
            <a:ext cx="495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i</a:t>
            </a:r>
            <a:endParaRPr lang="fr-FR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80212" y="515603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baseline="30000" dirty="0" err="1" smtClean="0"/>
              <a:t>c</a:t>
            </a:r>
            <a:r>
              <a:rPr lang="en-US" sz="2000" baseline="20000" dirty="0" err="1" smtClean="0"/>
              <a:t>i</a:t>
            </a:r>
            <a:endParaRPr lang="fr-FR" sz="2000" baseline="20000" dirty="0"/>
          </a:p>
        </p:txBody>
      </p:sp>
      <p:sp>
        <p:nvSpPr>
          <p:cNvPr id="36" name="Left Brace 35"/>
          <p:cNvSpPr/>
          <p:nvPr/>
        </p:nvSpPr>
        <p:spPr>
          <a:xfrm>
            <a:off x="5508104" y="4723983"/>
            <a:ext cx="216024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extBox 36"/>
          <p:cNvSpPr txBox="1"/>
          <p:nvPr/>
        </p:nvSpPr>
        <p:spPr>
          <a:xfrm>
            <a:off x="4391980" y="4797152"/>
            <a:ext cx="1548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N </a:t>
            </a:r>
            <a:r>
              <a:rPr lang="en-US" sz="2200" dirty="0" err="1" smtClean="0"/>
              <a:t>rnds</a:t>
            </a:r>
            <a:endParaRPr lang="fr-FR" sz="22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4625828"/>
            <a:ext cx="664706" cy="7462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565226" y="3683933"/>
            <a:ext cx="260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30000" dirty="0" smtClean="0"/>
              <a:t>0,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1 </a:t>
            </a:r>
            <a:r>
              <a:rPr lang="en-US" sz="2000" dirty="0" smtClean="0"/>
              <a:t>: </a:t>
            </a:r>
            <a:r>
              <a:rPr lang="en-US" sz="2000" dirty="0" err="1" smtClean="0"/>
              <a:t>eph.</a:t>
            </a:r>
            <a:r>
              <a:rPr lang="en-US" sz="2000" dirty="0" smtClean="0"/>
              <a:t> DH </a:t>
            </a:r>
            <a:endParaRPr lang="fr-FR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760132" y="5877272"/>
            <a:ext cx="195260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4108" y="5529426"/>
            <a:ext cx="2463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Authentication of ID &amp; challenges</a:t>
            </a:r>
            <a:endParaRPr lang="fr-FR" sz="2000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00292" y="1948770"/>
            <a:ext cx="13321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y, Y= </a:t>
            </a:r>
            <a:r>
              <a:rPr lang="en-US" sz="2000" dirty="0" err="1"/>
              <a:t>y</a:t>
            </a:r>
            <a:r>
              <a:rPr lang="en-US" sz="2000" dirty="0" err="1" smtClean="0"/>
              <a:t>P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643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MIM-Private DB ([HPO13])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Auth. + relay: adapt/compose auth. and prox. check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314096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1920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P,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55443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31943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2036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r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1316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 r</a:t>
            </a:r>
            <a:r>
              <a:rPr lang="en-US" baseline="-25000" dirty="0" smtClean="0"/>
              <a:t>3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645024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957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|r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{r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P}</a:t>
            </a:r>
            <a:r>
              <a:rPr lang="en-US" baseline="-25000" dirty="0" smtClean="0">
                <a:solidFill>
                  <a:srgbClr val="FF0000"/>
                </a:solidFill>
              </a:rPr>
              <a:t>2n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7904" y="50131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7904" y="4605976"/>
            <a:ext cx="1440161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293096"/>
            <a:ext cx="432048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fr-F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0070" y="4667532"/>
            <a:ext cx="44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c</a:t>
            </a:r>
            <a:r>
              <a:rPr lang="en-US" baseline="20000" dirty="0" err="1" smtClean="0"/>
              <a:t>i</a:t>
            </a:r>
            <a:endParaRPr lang="fr-FR" baseline="20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4"/>
            <a:ext cx="721183" cy="8096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783723" y="5445224"/>
            <a:ext cx="158036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c|r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07904" y="60212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5976" y="56519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5799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+er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6357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[r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yP];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5517232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Check: </a:t>
            </a:r>
          </a:p>
          <a:p>
            <a:r>
              <a:rPr lang="en-US" dirty="0" smtClean="0"/>
              <a:t>(s-d)P – e R</a:t>
            </a:r>
            <a:r>
              <a:rPr lang="en-US" baseline="-25000" dirty="0" smtClean="0"/>
              <a:t>1</a:t>
            </a:r>
            <a:r>
              <a:rPr lang="en-US" dirty="0" smtClean="0"/>
              <a:t>-R</a:t>
            </a:r>
            <a:r>
              <a:rPr lang="en-US" baseline="-25000" dirty="0" smtClean="0"/>
              <a:t>2</a:t>
            </a:r>
            <a:r>
              <a:rPr lang="en-US" dirty="0" smtClean="0"/>
              <a:t> == </a:t>
            </a:r>
            <a:r>
              <a:rPr lang="en-US" dirty="0" err="1"/>
              <a:t>k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720364" cy="946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53" y="2100288"/>
            <a:ext cx="1183035" cy="1021044"/>
          </a:xfrm>
          <a:prstGeom prst="rect">
            <a:avLst/>
          </a:prstGeom>
        </p:spPr>
      </p:pic>
      <p:sp>
        <p:nvSpPr>
          <p:cNvPr id="28" name="Left Brace 27"/>
          <p:cNvSpPr/>
          <p:nvPr/>
        </p:nvSpPr>
        <p:spPr>
          <a:xfrm>
            <a:off x="3203848" y="4480314"/>
            <a:ext cx="261743" cy="6944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2051720" y="4643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times</a:t>
            </a:r>
            <a:endParaRPr lang="fr-FR" dirty="0"/>
          </a:p>
        </p:txBody>
      </p:sp>
      <p:sp>
        <p:nvSpPr>
          <p:cNvPr id="30" name="Oval 29"/>
          <p:cNvSpPr/>
          <p:nvPr/>
        </p:nvSpPr>
        <p:spPr>
          <a:xfrm>
            <a:off x="6876256" y="3140968"/>
            <a:ext cx="685179" cy="4006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4462885" y="5085184"/>
            <a:ext cx="685179" cy="4006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val 31"/>
          <p:cNvSpPr/>
          <p:nvPr/>
        </p:nvSpPr>
        <p:spPr>
          <a:xfrm>
            <a:off x="4355976" y="4293096"/>
            <a:ext cx="685179" cy="4006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Elbow Connector 32"/>
          <p:cNvCxnSpPr>
            <a:stCxn id="32" idx="6"/>
            <a:endCxn id="30" idx="4"/>
          </p:cNvCxnSpPr>
          <p:nvPr/>
        </p:nvCxnSpPr>
        <p:spPr>
          <a:xfrm flipV="1">
            <a:off x="5041155" y="3541658"/>
            <a:ext cx="2177691" cy="951783"/>
          </a:xfrm>
          <a:prstGeom prst="bentConnector2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0" idx="3"/>
            <a:endCxn id="30" idx="4"/>
          </p:cNvCxnSpPr>
          <p:nvPr/>
        </p:nvCxnSpPr>
        <p:spPr>
          <a:xfrm flipV="1">
            <a:off x="5148064" y="3541658"/>
            <a:ext cx="2070782" cy="1728192"/>
          </a:xfrm>
          <a:prstGeom prst="bentConnector2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615013" y="3645024"/>
            <a:ext cx="685179" cy="40069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6300192" y="3829690"/>
            <a:ext cx="576064" cy="156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76256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DH tuple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5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8" grpId="0"/>
      <p:bldP spid="3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MIM-Private DB ([HPO13])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Auth. + relay: adapt/compose auth. and prox. check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314096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1920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P,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55443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31943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2036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r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1316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 r</a:t>
            </a:r>
            <a:r>
              <a:rPr lang="en-US" baseline="-25000" dirty="0" smtClean="0"/>
              <a:t>3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645024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957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|r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{r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P}</a:t>
            </a:r>
            <a:r>
              <a:rPr lang="en-US" baseline="-25000" dirty="0" smtClean="0">
                <a:solidFill>
                  <a:srgbClr val="FF0000"/>
                </a:solidFill>
              </a:rPr>
              <a:t>2n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7904" y="50131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7904" y="4605976"/>
            <a:ext cx="1440161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293096"/>
            <a:ext cx="432048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fr-F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0070" y="4667532"/>
            <a:ext cx="44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c</a:t>
            </a:r>
            <a:r>
              <a:rPr lang="en-US" baseline="20000" dirty="0" err="1" smtClean="0"/>
              <a:t>i</a:t>
            </a:r>
            <a:endParaRPr lang="fr-FR" baseline="20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721183" cy="8096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783723" y="5445224"/>
            <a:ext cx="158036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c|r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07904" y="60212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5976" y="56519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5799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+er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6357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[r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yP];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5517232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Check: </a:t>
            </a:r>
          </a:p>
          <a:p>
            <a:r>
              <a:rPr lang="en-US" dirty="0" smtClean="0"/>
              <a:t>(s-d)P – e R</a:t>
            </a:r>
            <a:r>
              <a:rPr lang="en-US" baseline="-25000" dirty="0" smtClean="0"/>
              <a:t>1</a:t>
            </a:r>
            <a:r>
              <a:rPr lang="en-US" dirty="0" smtClean="0"/>
              <a:t>-R</a:t>
            </a:r>
            <a:r>
              <a:rPr lang="en-US" baseline="-25000" dirty="0" smtClean="0"/>
              <a:t>2</a:t>
            </a:r>
            <a:r>
              <a:rPr lang="en-US" dirty="0" smtClean="0"/>
              <a:t> == </a:t>
            </a:r>
            <a:r>
              <a:rPr lang="en-US" dirty="0" err="1"/>
              <a:t>k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720364" cy="946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53" y="2100288"/>
            <a:ext cx="1183035" cy="10210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995935" y="3933056"/>
            <a:ext cx="2089335" cy="54470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28"/>
          <p:cNvSpPr/>
          <p:nvPr/>
        </p:nvSpPr>
        <p:spPr>
          <a:xfrm>
            <a:off x="3995935" y="5013176"/>
            <a:ext cx="1368154" cy="54470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Arrow Connector 29"/>
          <p:cNvCxnSpPr>
            <a:stCxn id="28" idx="6"/>
          </p:cNvCxnSpPr>
          <p:nvPr/>
        </p:nvCxnSpPr>
        <p:spPr>
          <a:xfrm>
            <a:off x="6085270" y="4205409"/>
            <a:ext cx="718978" cy="46212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6"/>
          </p:cNvCxnSpPr>
          <p:nvPr/>
        </p:nvCxnSpPr>
        <p:spPr>
          <a:xfrm flipV="1">
            <a:off x="5364089" y="4667532"/>
            <a:ext cx="1440159" cy="617997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48264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Mafia fraud</a:t>
            </a:r>
            <a:endParaRPr lang="fr-FR" dirty="0"/>
          </a:p>
        </p:txBody>
      </p:sp>
      <p:sp>
        <p:nvSpPr>
          <p:cNvPr id="33" name="Left Brace 32"/>
          <p:cNvSpPr/>
          <p:nvPr/>
        </p:nvSpPr>
        <p:spPr>
          <a:xfrm>
            <a:off x="3374153" y="4480314"/>
            <a:ext cx="261743" cy="6944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extBox 33"/>
          <p:cNvSpPr txBox="1"/>
          <p:nvPr/>
        </p:nvSpPr>
        <p:spPr>
          <a:xfrm>
            <a:off x="2222025" y="4643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4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2" grpId="0"/>
      <p:bldP spid="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MIM-Private DB ([HPO13])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Auth. + relay: adapt/compose auth. and prox. check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314096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1920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P,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55443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31943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2036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r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1316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 r</a:t>
            </a:r>
            <a:r>
              <a:rPr lang="en-US" baseline="-25000" dirty="0" smtClean="0"/>
              <a:t>3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645024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957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|r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{r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P}</a:t>
            </a:r>
            <a:r>
              <a:rPr lang="en-US" baseline="-25000" dirty="0" smtClean="0">
                <a:solidFill>
                  <a:srgbClr val="FF0000"/>
                </a:solidFill>
              </a:rPr>
              <a:t>2n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7904" y="50131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7904" y="4605976"/>
            <a:ext cx="1440161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293096"/>
            <a:ext cx="432048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fr-F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0070" y="4667532"/>
            <a:ext cx="44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c</a:t>
            </a:r>
            <a:r>
              <a:rPr lang="en-US" baseline="20000" dirty="0" err="1" smtClean="0"/>
              <a:t>i</a:t>
            </a:r>
            <a:endParaRPr lang="fr-FR" baseline="20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721183" cy="8096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783723" y="5445224"/>
            <a:ext cx="158036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c|r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07904" y="60212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5976" y="56519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5799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+er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6357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[r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yP];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5517232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Check: </a:t>
            </a:r>
          </a:p>
          <a:p>
            <a:r>
              <a:rPr lang="en-US" dirty="0" smtClean="0"/>
              <a:t>(s-d)P – e R</a:t>
            </a:r>
            <a:r>
              <a:rPr lang="en-US" baseline="-25000" dirty="0" smtClean="0"/>
              <a:t>1</a:t>
            </a:r>
            <a:r>
              <a:rPr lang="en-US" dirty="0" smtClean="0"/>
              <a:t>-R</a:t>
            </a:r>
            <a:r>
              <a:rPr lang="en-US" baseline="-25000" dirty="0" smtClean="0"/>
              <a:t>2</a:t>
            </a:r>
            <a:r>
              <a:rPr lang="en-US" dirty="0" smtClean="0"/>
              <a:t> == </a:t>
            </a:r>
            <a:r>
              <a:rPr lang="en-US" dirty="0" err="1"/>
              <a:t>k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720364" cy="946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53" y="2100288"/>
            <a:ext cx="1183035" cy="10210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995935" y="3933056"/>
            <a:ext cx="2089335" cy="54470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Arrow Connector 28"/>
          <p:cNvCxnSpPr>
            <a:stCxn id="28" idx="6"/>
          </p:cNvCxnSpPr>
          <p:nvPr/>
        </p:nvCxnSpPr>
        <p:spPr>
          <a:xfrm>
            <a:off x="6085270" y="4205409"/>
            <a:ext cx="718978" cy="46212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48264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Dist. fraud</a:t>
            </a:r>
            <a:endParaRPr lang="fr-FR" dirty="0"/>
          </a:p>
        </p:txBody>
      </p:sp>
      <p:sp>
        <p:nvSpPr>
          <p:cNvPr id="31" name="Left Brace 30"/>
          <p:cNvSpPr/>
          <p:nvPr/>
        </p:nvSpPr>
        <p:spPr>
          <a:xfrm>
            <a:off x="3374153" y="4480314"/>
            <a:ext cx="261743" cy="6944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2222025" y="4643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7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/>
      <p:bldP spid="30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MIM-Private DB ([HPO13])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Auth. + relay: adapt/compose auth. and prox. check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314096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51920" y="27716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P,</a:t>
            </a:r>
            <a:endParaRPr lang="fr-FR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55443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67944" y="31943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P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2036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r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1316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,  r</a:t>
            </a:r>
            <a:r>
              <a:rPr lang="en-US" baseline="-25000" dirty="0" smtClean="0"/>
              <a:t>3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3645024"/>
            <a:ext cx="14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 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9957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|r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{r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P}</a:t>
            </a:r>
            <a:r>
              <a:rPr lang="en-US" baseline="-25000" dirty="0" smtClean="0">
                <a:solidFill>
                  <a:srgbClr val="FF0000"/>
                </a:solidFill>
              </a:rPr>
              <a:t>2n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07904" y="5013176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07904" y="4605976"/>
            <a:ext cx="1440161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9992" y="4293096"/>
            <a:ext cx="432048" cy="37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</a:t>
            </a:r>
            <a:endParaRPr lang="fr-FR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340070" y="4667532"/>
            <a:ext cx="44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c</a:t>
            </a:r>
            <a:r>
              <a:rPr lang="en-US" baseline="20000" dirty="0" err="1" smtClean="0"/>
              <a:t>i</a:t>
            </a:r>
            <a:endParaRPr lang="fr-FR" baseline="20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5104"/>
            <a:ext cx="721183" cy="80963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783723" y="5445224"/>
            <a:ext cx="1580365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67944" y="50851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c|r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07904" y="6021288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5976" y="56519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5799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+er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+r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+d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36357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 =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 err="1" smtClean="0">
                <a:solidFill>
                  <a:srgbClr val="FF0000"/>
                </a:solidFill>
              </a:rPr>
              <a:t>coord</a:t>
            </a:r>
            <a:r>
              <a:rPr lang="en-US" dirty="0" smtClean="0">
                <a:solidFill>
                  <a:srgbClr val="FF0000"/>
                </a:solidFill>
              </a:rPr>
              <a:t> [r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yP];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5517232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Check: </a:t>
            </a:r>
          </a:p>
          <a:p>
            <a:r>
              <a:rPr lang="en-US" dirty="0" smtClean="0"/>
              <a:t>(s-d)P – e R</a:t>
            </a:r>
            <a:r>
              <a:rPr lang="en-US" baseline="-25000" dirty="0" smtClean="0"/>
              <a:t>1</a:t>
            </a:r>
            <a:r>
              <a:rPr lang="en-US" dirty="0" smtClean="0"/>
              <a:t>-R</a:t>
            </a:r>
            <a:r>
              <a:rPr lang="en-US" baseline="-25000" dirty="0" smtClean="0"/>
              <a:t>2</a:t>
            </a:r>
            <a:r>
              <a:rPr lang="en-US" dirty="0" smtClean="0"/>
              <a:t> == </a:t>
            </a:r>
            <a:r>
              <a:rPr lang="en-US" dirty="0" err="1"/>
              <a:t>k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  <a:endParaRPr lang="fr-F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720364" cy="946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53" y="2100288"/>
            <a:ext cx="1183035" cy="102104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340071" y="5579948"/>
            <a:ext cx="447954" cy="51334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Straight Arrow Connector 28"/>
          <p:cNvCxnSpPr>
            <a:stCxn id="28" idx="6"/>
          </p:cNvCxnSpPr>
          <p:nvPr/>
        </p:nvCxnSpPr>
        <p:spPr>
          <a:xfrm flipV="1">
            <a:off x="4788025" y="4769919"/>
            <a:ext cx="2160239" cy="106670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48263" y="4509120"/>
            <a:ext cx="187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Privacy</a:t>
            </a:r>
          </a:p>
          <a:p>
            <a:r>
              <a:rPr lang="en-US" dirty="0" smtClean="0"/>
              <a:t>Impersonation</a:t>
            </a:r>
            <a:endParaRPr lang="fr-FR" dirty="0"/>
          </a:p>
        </p:txBody>
      </p:sp>
      <p:sp>
        <p:nvSpPr>
          <p:cNvPr id="31" name="Left Brace 30"/>
          <p:cNvSpPr/>
          <p:nvPr/>
        </p:nvSpPr>
        <p:spPr>
          <a:xfrm>
            <a:off x="3374153" y="4480314"/>
            <a:ext cx="261743" cy="6944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2222025" y="46438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times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in Distance Bounding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13285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Intuitively: not just MIM adversary, but also honest-but curious/malicious verifier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780928"/>
            <a:ext cx="712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Change model to allow this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100898"/>
            <a:ext cx="712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ym typeface="Wingdings" panose="05000000000000000000" pitchFamily="2" charset="2"/>
              </a:rPr>
              <a:t>Construction: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02752" y="3453388"/>
            <a:ext cx="71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ym typeface="Wingdings" panose="05000000000000000000" pitchFamily="2" charset="2"/>
              </a:rPr>
              <a:t>Group signatures: overkill, no need for opening or group structure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4089266"/>
            <a:ext cx="71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ym typeface="Wingdings" panose="05000000000000000000" pitchFamily="2" charset="2"/>
              </a:rPr>
              <a:t>Accumulators: would have worked, but use pairings. Our scheme uses DDH assumption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737338"/>
            <a:ext cx="714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ym typeface="Wingdings" panose="05000000000000000000" pitchFamily="2" charset="2"/>
              </a:rPr>
              <a:t>Core idea: a kind of ring signatures with </a:t>
            </a:r>
            <a:r>
              <a:rPr lang="en-US" sz="2000" dirty="0" err="1" smtClean="0">
                <a:sym typeface="Wingdings" panose="05000000000000000000" pitchFamily="2" charset="2"/>
              </a:rPr>
              <a:t>infrastruc-ture</a:t>
            </a:r>
            <a:r>
              <a:rPr lang="en-US" sz="2000" dirty="0" smtClean="0">
                <a:sym typeface="Wingdings" panose="05000000000000000000" pitchFamily="2" charset="2"/>
              </a:rPr>
              <a:t> provided by external entity (Server)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5373216"/>
            <a:ext cx="714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ym typeface="Wingdings" panose="05000000000000000000" pitchFamily="2" charset="2"/>
              </a:rPr>
              <a:t>BB use of NIZK scheme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556792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err="1" smtClean="0"/>
              <a:t>AsiaCCS</a:t>
            </a:r>
            <a:r>
              <a:rPr lang="en-US" sz="2200" smtClean="0"/>
              <a:t> 2014 </a:t>
            </a:r>
            <a:r>
              <a:rPr lang="en-US" sz="2200" dirty="0" smtClean="0"/>
              <a:t>[GOR14]: how about insider privacy?</a:t>
            </a:r>
            <a:endParaRPr lang="fr-FR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733256"/>
            <a:ext cx="714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ym typeface="Wingdings" panose="05000000000000000000" pitchFamily="2" charset="2"/>
              </a:rPr>
              <a:t>Secure, fully anonymous, deniable w.r.t. Server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719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Distance-bounding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98696" y="2060848"/>
            <a:ext cx="74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Responses must be unpredictable to </a:t>
            </a:r>
            <a:r>
              <a:rPr lang="en-US" sz="2000" dirty="0" err="1" smtClean="0"/>
              <a:t>Prover</a:t>
            </a:r>
            <a:r>
              <a:rPr lang="en-US" sz="2000" dirty="0" smtClean="0"/>
              <a:t>: large Hamming distance, no cheating input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98696" y="2780928"/>
            <a:ext cx="74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Responses must authenticate </a:t>
            </a:r>
            <a:r>
              <a:rPr lang="en-US" sz="2000" dirty="0" err="1" smtClean="0"/>
              <a:t>Prover</a:t>
            </a:r>
            <a:r>
              <a:rPr lang="en-US" sz="2000" dirty="0" smtClean="0"/>
              <a:t>, add final authentication at the end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98696" y="3501008"/>
            <a:ext cx="74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Privacy: private authentication, randomized proximity check response</a:t>
            </a:r>
            <a:endParaRPr lang="fr-F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221088"/>
            <a:ext cx="802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Questions for future</a:t>
            </a:r>
            <a:endParaRPr lang="fr-F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998696" y="4737338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Are privacy and terrorist-fraud resistance compatible?</a:t>
            </a:r>
            <a:endParaRPr lang="fr-F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98696" y="5085184"/>
            <a:ext cx="746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Can generic privacy be achieved by composition of private authentication and proximity check?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4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93" y="4336164"/>
            <a:ext cx="2804295" cy="189013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16/05/2014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PKES: Authentication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" y="1893200"/>
            <a:ext cx="1224136" cy="1607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804295" cy="18901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67744" y="2708920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39752" y="3140968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65256"/>
            <a:ext cx="612068" cy="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" y="1893200"/>
            <a:ext cx="1224136" cy="1607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804295" cy="1890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56" y="4309148"/>
            <a:ext cx="1185672" cy="1295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959932" y="3501008"/>
            <a:ext cx="1764196" cy="112849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39952" y="3717032"/>
            <a:ext cx="1800200" cy="123981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1" y="4275165"/>
            <a:ext cx="2804295" cy="1890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01" y="4069060"/>
            <a:ext cx="732327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Authentication &amp; Distance Bounding</a:t>
            </a:r>
            <a:endParaRPr lang="fr-F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14720" y="1988840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Authentication protocols</a:t>
            </a:r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14720" y="2348880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Relay attacks – mafia fraud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214137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Constructing distance-bounding </a:t>
            </a:r>
            <a:r>
              <a:rPr lang="en-US" sz="2200" dirty="0"/>
              <a:t>p</a:t>
            </a:r>
            <a:r>
              <a:rPr lang="en-US" sz="2200" dirty="0" smtClean="0"/>
              <a:t>rotocols</a:t>
            </a:r>
            <a:endParaRPr lang="fr-FR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214720" y="3717032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Basic structure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4720" y="4725144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Privacy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15719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Lessons learned</a:t>
            </a:r>
            <a:endParaRPr lang="fr-FR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4720" y="2708920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Distance bounding protocols</a:t>
            </a:r>
            <a:endParaRPr lang="fr-FR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14720" y="4077072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Distance &amp; Mafia fraud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4720" y="4397042"/>
            <a:ext cx="746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Terrorist fraud resistance</a:t>
            </a:r>
            <a:endParaRPr lang="fr-FR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5517232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/>
              <a:t>Next steps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5628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259632" y="384188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Authentication &amp; Distance Bounding</a:t>
            </a:r>
            <a:endParaRPr lang="fr-F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30689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Part I:</a:t>
            </a:r>
            <a:endParaRPr lang="fr-FR" sz="3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3" y="1893200"/>
            <a:ext cx="1224136" cy="160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23352"/>
            <a:ext cx="1596226" cy="13776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267744" y="2852936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39752" y="3284984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6296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A20E"/>
                </a:solidFill>
              </a:rPr>
              <a:t>1 = Accept</a:t>
            </a:r>
            <a:endParaRPr lang="fr-FR" dirty="0">
              <a:solidFill>
                <a:srgbClr val="20A20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60032" y="3740664"/>
            <a:ext cx="1047974" cy="1128496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76056" y="3956688"/>
            <a:ext cx="1047974" cy="11284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36296" y="26369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= Reject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20170" y="3789040"/>
            <a:ext cx="1047974" cy="11284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36194" y="4005064"/>
            <a:ext cx="1047974" cy="112849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67744" y="3717032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79712" y="3933056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1640" y="3501008"/>
            <a:ext cx="9361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Prover</a:t>
            </a:r>
            <a:endParaRPr lang="fr-FR" dirty="0"/>
          </a:p>
        </p:txBody>
      </p:sp>
      <p:sp>
        <p:nvSpPr>
          <p:cNvPr id="32" name="TextBox 31"/>
          <p:cNvSpPr txBox="1"/>
          <p:nvPr/>
        </p:nvSpPr>
        <p:spPr>
          <a:xfrm>
            <a:off x="5868144" y="3501008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Verifier</a:t>
            </a:r>
            <a:endParaRPr lang="fr-FR" dirty="0"/>
          </a:p>
        </p:txBody>
      </p:sp>
      <p:sp>
        <p:nvSpPr>
          <p:cNvPr id="33" name="TextBox 32"/>
          <p:cNvSpPr txBox="1"/>
          <p:nvPr/>
        </p:nvSpPr>
        <p:spPr>
          <a:xfrm>
            <a:off x="3491880" y="565195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Adversary</a:t>
            </a:r>
            <a:endParaRPr lang="fr-FR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6" y="4309148"/>
            <a:ext cx="118567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</a:t>
            </a:r>
            <a:r>
              <a:rPr lang="en-GB" dirty="0"/>
              <a:t>16/05/2014       </a:t>
            </a:r>
            <a:r>
              <a:rPr lang="en-GB" dirty="0" smtClean="0"/>
              <a:t>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Authentication (symmetric)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308810"/>
            <a:ext cx="45005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</a:t>
            </a:r>
            <a:endParaRPr lang="fr-FR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15816" y="4747790"/>
            <a:ext cx="331236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15816" y="3892986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9872" y="432503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, 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3460938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</a:t>
            </a:r>
            <a:r>
              <a:rPr lang="en-US" sz="2000" baseline="-25000" dirty="0"/>
              <a:t>V</a:t>
            </a:r>
            <a:endParaRPr lang="fr-FR" sz="20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341157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Pick random N</a:t>
            </a:r>
            <a:r>
              <a:rPr lang="en-US" sz="2000" baseline="-25000" dirty="0" smtClean="0"/>
              <a:t>V</a:t>
            </a:r>
            <a:endParaRPr lang="fr-FR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37963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Pick random N</a:t>
            </a:r>
            <a:r>
              <a:rPr lang="en-US" sz="2000" baseline="-25000" dirty="0" smtClean="0"/>
              <a:t>P</a:t>
            </a:r>
            <a:endParaRPr lang="fr-FR" sz="20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03700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</a:t>
            </a:r>
            <a:endParaRPr lang="fr-FR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3651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432503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Verify</a:t>
            </a:r>
            <a:endParaRPr lang="fr-FR" sz="20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465313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MAC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(N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 N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)</a:t>
            </a:r>
            <a:endParaRPr lang="fr-FR" sz="2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5108990"/>
            <a:ext cx="651672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Recall: MAC ensures EUF-CMA (</a:t>
            </a:r>
            <a:r>
              <a:rPr lang="en-US" sz="2000" dirty="0" err="1" smtClean="0"/>
              <a:t>unforgeability</a:t>
            </a:r>
            <a:r>
              <a:rPr lang="en-US" sz="2000" dirty="0" smtClean="0"/>
              <a:t>)</a:t>
            </a:r>
            <a:endParaRPr lang="en-US" sz="2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5549170"/>
            <a:ext cx="57246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Security</a:t>
            </a:r>
            <a:r>
              <a:rPr lang="en-US" sz="2000" dirty="0" smtClean="0"/>
              <a:t>: right partner sent MAC</a:t>
            </a:r>
            <a:endParaRPr lang="en-US" sz="2000" baseline="-25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24" y="2236802"/>
            <a:ext cx="859952" cy="11294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08811"/>
            <a:ext cx="1251484" cy="108012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4" idx="3"/>
          </p:cNvCxnSpPr>
          <p:nvPr/>
        </p:nvCxnSpPr>
        <p:spPr>
          <a:xfrm>
            <a:off x="4734018" y="2524254"/>
            <a:ext cx="1494166" cy="44017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4" idx="1"/>
          </p:cNvCxnSpPr>
          <p:nvPr/>
        </p:nvCxnSpPr>
        <p:spPr>
          <a:xfrm flipV="1">
            <a:off x="2771800" y="2524254"/>
            <a:ext cx="1512168" cy="44018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16059</TotalTime>
  <Words>3372</Words>
  <Application>Microsoft Office PowerPoint</Application>
  <PresentationFormat>On-screen Show (4:3)</PresentationFormat>
  <Paragraphs>499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Aspect</vt:lpstr>
      <vt:lpstr>Keep your friends close with distance-bounding protocols</vt:lpstr>
      <vt:lpstr>Meet the girl</vt:lpstr>
      <vt:lpstr>Authentication</vt:lpstr>
      <vt:lpstr>PKES: Authentication</vt:lpstr>
      <vt:lpstr>Authentication</vt:lpstr>
      <vt:lpstr>Contents</vt:lpstr>
      <vt:lpstr>PowerPoint Presentation</vt:lpstr>
      <vt:lpstr>Authentication</vt:lpstr>
      <vt:lpstr>Authentication (symmetric)</vt:lpstr>
      <vt:lpstr>Authentication (symmetric)</vt:lpstr>
      <vt:lpstr>Relay Attacks (Mafia Fraud) [Des88]</vt:lpstr>
      <vt:lpstr>Distance-Bounding Protocols</vt:lpstr>
      <vt:lpstr>Distance-Bounding Protocols</vt:lpstr>
      <vt:lpstr>Distance-Bounding Properties</vt:lpstr>
      <vt:lpstr>Distance-Bounding Attacks</vt:lpstr>
      <vt:lpstr>PowerPoint Presentation</vt:lpstr>
      <vt:lpstr>Distance-Bounding Protocol</vt:lpstr>
      <vt:lpstr>Distance-Bounding Protocol</vt:lpstr>
      <vt:lpstr>Distance-Bounding Protocol</vt:lpstr>
      <vt:lpstr>Distance-Bounding Protocol</vt:lpstr>
      <vt:lpstr>Distance-Bounding Protocol</vt:lpstr>
      <vt:lpstr>Distance-Bounding Protocol</vt:lpstr>
      <vt:lpstr>Distance-Bounding Protocol</vt:lpstr>
      <vt:lpstr>Distance-Bounding Protocols</vt:lpstr>
      <vt:lpstr>Distance-Bounding Protocols</vt:lpstr>
      <vt:lpstr>Distance-Bounding Protocols</vt:lpstr>
      <vt:lpstr>Distance-Bounding Protocols</vt:lpstr>
      <vt:lpstr>Distance-Bounding Protocols</vt:lpstr>
      <vt:lpstr>Distance-Bounding Protocols</vt:lpstr>
      <vt:lpstr>Privacy in Authentication</vt:lpstr>
      <vt:lpstr>Distance-Bounding Protocols</vt:lpstr>
      <vt:lpstr>Symmetric key  Public key</vt:lpstr>
      <vt:lpstr>MIM-Private DB ([HPO13])</vt:lpstr>
      <vt:lpstr>MIM-Private DB ([HPO13])</vt:lpstr>
      <vt:lpstr>MIM-Private DB ([HPO13])</vt:lpstr>
      <vt:lpstr>MIM-Private DB ([HPO13])</vt:lpstr>
      <vt:lpstr>Privacy in Distance Bounding</vt:lpstr>
      <vt:lpstr>Lessons Learned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1109</cp:revision>
  <dcterms:created xsi:type="dcterms:W3CDTF">2013-09-18T18:56:52Z</dcterms:created>
  <dcterms:modified xsi:type="dcterms:W3CDTF">2014-06-14T14:39:20Z</dcterms:modified>
</cp:coreProperties>
</file>