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E5E99"/>
    <a:srgbClr val="366631"/>
    <a:srgbClr val="4B8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95"/>
    <p:restoredTop sz="95377"/>
  </p:normalViewPr>
  <p:slideViewPr>
    <p:cSldViewPr snapToGrid="0" snapToObjects="1">
      <p:cViewPr varScale="1">
        <p:scale>
          <a:sx n="140" d="100"/>
          <a:sy n="140" d="100"/>
        </p:scale>
        <p:origin x="272" y="2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3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1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9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2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0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5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5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5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111A1-6A27-8646-9FFF-33F1FF9CF777}" type="datetimeFigureOut">
              <a:rPr lang="en-US" smtClean="0"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2ABBD-D075-774B-A220-93E4AFA2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1580" y="-36539"/>
            <a:ext cx="11117580" cy="6233205"/>
          </a:xfrm>
          <a:prstGeom prst="rect">
            <a:avLst/>
          </a:prstGeom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999516" y="1346228"/>
            <a:ext cx="9840627" cy="118658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5</a:t>
            </a:r>
            <a:r>
              <a:rPr lang="en-US" sz="2800" baseline="30000" dirty="0" smtClean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th</a:t>
            </a:r>
            <a:r>
              <a:rPr lang="en-US" sz="2800" dirty="0" smtClean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 Workshop on Big Data Management in Clouds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in conjunction with IEEE Cluster 2016</a:t>
            </a:r>
            <a:endParaRPr lang="en-US" sz="2200" dirty="0">
              <a:solidFill>
                <a:schemeClr val="bg1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52745" y="4386761"/>
            <a:ext cx="30675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66631"/>
                </a:solidFill>
              </a:rPr>
              <a:t>Workshop Chairs: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Alexandru Costan (IRISA / INSA Rennes)</a:t>
            </a:r>
          </a:p>
          <a:p>
            <a:pPr algn="ctr"/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Frédéric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Desprez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(Inria / ENS Lyon)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07719" y="5403025"/>
            <a:ext cx="19706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66631"/>
                </a:solidFill>
              </a:rPr>
              <a:t>Submission Deadline</a:t>
            </a:r>
            <a:r>
              <a:rPr lang="en-US" sz="1600" b="1" dirty="0" smtClean="0">
                <a:solidFill>
                  <a:srgbClr val="366631"/>
                </a:solidFill>
              </a:rPr>
              <a:t>: </a:t>
            </a:r>
          </a:p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May 22, 2015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1783" y="6233205"/>
            <a:ext cx="8373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4E5E99"/>
                </a:solidFill>
                <a:latin typeface="Gill Sans SemiBold" charset="0"/>
                <a:ea typeface="Gill Sans SemiBold" charset="0"/>
                <a:cs typeface="Gill Sans SemiBold" charset="0"/>
              </a:rPr>
              <a:t>http://</a:t>
            </a:r>
            <a:r>
              <a:rPr lang="en-US" sz="3200" b="1" dirty="0" err="1">
                <a:solidFill>
                  <a:srgbClr val="4E5E99"/>
                </a:solidFill>
                <a:latin typeface="Gill Sans SemiBold" charset="0"/>
                <a:ea typeface="Gill Sans SemiBold" charset="0"/>
                <a:cs typeface="Gill Sans SemiBold" charset="0"/>
              </a:rPr>
              <a:t>www.irisa.fr</a:t>
            </a:r>
            <a:r>
              <a:rPr lang="en-US" sz="3200" b="1" dirty="0">
                <a:solidFill>
                  <a:srgbClr val="4E5E99"/>
                </a:solidFill>
                <a:latin typeface="Gill Sans SemiBold" charset="0"/>
                <a:ea typeface="Gill Sans SemiBold" charset="0"/>
                <a:cs typeface="Gill Sans SemiBold" charset="0"/>
              </a:rPr>
              <a:t>/</a:t>
            </a:r>
            <a:r>
              <a:rPr lang="en-US" sz="3200" b="1" dirty="0" err="1">
                <a:solidFill>
                  <a:srgbClr val="4E5E99"/>
                </a:solidFill>
                <a:latin typeface="Gill Sans SemiBold" charset="0"/>
                <a:ea typeface="Gill Sans SemiBold" charset="0"/>
                <a:cs typeface="Gill Sans SemiBold" charset="0"/>
              </a:rPr>
              <a:t>kerdata</a:t>
            </a:r>
            <a:r>
              <a:rPr lang="en-US" sz="3200" b="1" dirty="0">
                <a:solidFill>
                  <a:srgbClr val="4E5E99"/>
                </a:solidFill>
                <a:latin typeface="Gill Sans SemiBold" charset="0"/>
                <a:ea typeface="Gill Sans SemiBold" charset="0"/>
                <a:cs typeface="Gill Sans SemiBold" charset="0"/>
              </a:rPr>
              <a:t>/</a:t>
            </a:r>
            <a:r>
              <a:rPr lang="en-US" sz="3200" b="1" dirty="0" err="1">
                <a:solidFill>
                  <a:srgbClr val="4E5E99"/>
                </a:solidFill>
                <a:latin typeface="Gill Sans SemiBold" charset="0"/>
                <a:ea typeface="Gill Sans SemiBold" charset="0"/>
                <a:cs typeface="Gill Sans SemiBold" charset="0"/>
              </a:rPr>
              <a:t>bigdatacloud</a:t>
            </a:r>
            <a:r>
              <a:rPr lang="en-US" sz="3200" b="1" dirty="0">
                <a:solidFill>
                  <a:srgbClr val="4E5E99"/>
                </a:solidFill>
                <a:latin typeface="Gill Sans SemiBold" charset="0"/>
                <a:ea typeface="Gill Sans SemiBold" charset="0"/>
                <a:cs typeface="Gill Sans SemiBold" charset="0"/>
              </a:rPr>
              <a:t>/2016/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06921" y="0"/>
            <a:ext cx="6069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Gill Sans SemiBold" charset="0"/>
                <a:ea typeface="Gill Sans SemiBold" charset="0"/>
                <a:cs typeface="Gill Sans SemiBold" charset="0"/>
              </a:rPr>
              <a:t>BigDataCloud</a:t>
            </a:r>
            <a:r>
              <a:rPr lang="en-US" sz="5400" b="1" dirty="0" smtClean="0">
                <a:solidFill>
                  <a:schemeClr val="bg1"/>
                </a:solidFill>
                <a:latin typeface="Gill Sans SemiBold" charset="0"/>
                <a:ea typeface="Gill Sans SemiBold" charset="0"/>
                <a:cs typeface="Gill Sans SemiBold" charset="0"/>
              </a:rPr>
              <a:t> 2016</a:t>
            </a:r>
            <a:endParaRPr lang="en-US" sz="5400" b="1" dirty="0">
              <a:solidFill>
                <a:schemeClr val="bg1"/>
              </a:solidFill>
              <a:latin typeface="Gill Sans SemiBold" charset="0"/>
              <a:ea typeface="Gill Sans SemiBold" charset="0"/>
              <a:cs typeface="Gill Sans SemiBold" charset="0"/>
            </a:endParaRPr>
          </a:p>
        </p:txBody>
      </p:sp>
      <p:sp>
        <p:nvSpPr>
          <p:cNvPr id="18" name="Subtitle 9"/>
          <p:cNvSpPr txBox="1">
            <a:spLocks/>
          </p:cNvSpPr>
          <p:nvPr/>
        </p:nvSpPr>
        <p:spPr>
          <a:xfrm>
            <a:off x="999517" y="816016"/>
            <a:ext cx="9840627" cy="474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September 12, Taipei, Taiwan</a:t>
            </a:r>
            <a:endParaRPr lang="en-US" sz="2200" dirty="0">
              <a:solidFill>
                <a:schemeClr val="bg1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91913" y="2532810"/>
            <a:ext cx="5466749" cy="3497653"/>
          </a:xfrm>
          <a:prstGeom prst="roundRect">
            <a:avLst>
              <a:gd name="adj" fmla="val 8171"/>
            </a:avLst>
          </a:prstGeom>
          <a:solidFill>
            <a:schemeClr val="bg1">
              <a:alpha val="7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046" y="4958593"/>
            <a:ext cx="1602780" cy="46829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418605" y="2629151"/>
            <a:ext cx="368373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Selected topics: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Cloud storage architectures for Big Data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Geographically distributed data management</a:t>
            </a:r>
            <a:endParaRPr lang="en-US" sz="1200" dirty="0" smtClean="0">
              <a:solidFill>
                <a:srgbClr val="4E5E99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Convergence of </a:t>
            </a:r>
            <a:r>
              <a:rPr lang="en-US" sz="1200" dirty="0" err="1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Exascale</a:t>
            </a:r>
            <a:r>
              <a:rPr lang="en-US" sz="1200" dirty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 computing and Big Data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Data-intensive computing on hybrid infrastructures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Data management in HPC Clouds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Programming models for </a:t>
            </a:r>
            <a:r>
              <a:rPr lang="en-US" sz="1200" dirty="0" err="1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IaaS</a:t>
            </a: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, </a:t>
            </a:r>
            <a:r>
              <a:rPr lang="en-US" sz="1200" dirty="0" err="1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PaaS</a:t>
            </a: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 and SaaS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Self-* and adaptive mechanisms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Performance evaluation of Cloud </a:t>
            </a: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environments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Event streaming and real-time processing on Clouds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Energy-efficiency for </a:t>
            </a:r>
            <a:r>
              <a:rPr lang="en-US" sz="1200" dirty="0" err="1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BigData</a:t>
            </a: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 in Clouds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8604" y="4781492"/>
            <a:ext cx="36837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Workshop Chairs: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Alexandru</a:t>
            </a: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1200" dirty="0" err="1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Costan</a:t>
            </a: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 (IRISA / INSA)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Frédéric</a:t>
            </a: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1200" dirty="0" err="1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Desprez</a:t>
            </a: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 (</a:t>
            </a:r>
            <a:r>
              <a:rPr lang="en-US" sz="1200" dirty="0" err="1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Inria</a:t>
            </a:r>
            <a:r>
              <a:rPr lang="en-US" sz="1200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 / ENS)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48838" y="5565850"/>
            <a:ext cx="368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Submission Deadline:  </a:t>
            </a:r>
            <a:r>
              <a:rPr lang="en-US" dirty="0" smtClean="0">
                <a:solidFill>
                  <a:srgbClr val="4E5E99"/>
                </a:solidFill>
                <a:latin typeface="Gill Sans" charset="0"/>
                <a:ea typeface="Gill Sans" charset="0"/>
                <a:cs typeface="Gill Sans" charset="0"/>
              </a:rPr>
              <a:t>July 25, 2016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0046" y="3005140"/>
            <a:ext cx="1602780" cy="145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136</Words>
  <Application>Microsoft Macintosh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Gill Sans</vt:lpstr>
      <vt:lpstr>Gill Sans SemiBold</vt:lpstr>
      <vt:lpstr>Arial</vt:lpstr>
      <vt:lpstr>Office Theme</vt:lpstr>
      <vt:lpstr>PowerPoint Presentation</vt:lpstr>
    </vt:vector>
  </TitlesOfParts>
  <Company>Inria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Alexandru Costan</dc:creator>
  <cp:lastModifiedBy>Microsoft Office User</cp:lastModifiedBy>
  <cp:revision>41</cp:revision>
  <cp:lastPrinted>2014-03-21T15:38:48Z</cp:lastPrinted>
  <dcterms:created xsi:type="dcterms:W3CDTF">2014-03-21T14:44:31Z</dcterms:created>
  <dcterms:modified xsi:type="dcterms:W3CDTF">2016-06-07T16:49:57Z</dcterms:modified>
</cp:coreProperties>
</file>